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5"/>
  </p:notesMasterIdLst>
  <p:handoutMasterIdLst>
    <p:handoutMasterId r:id="rId46"/>
  </p:handoutMasterIdLst>
  <p:sldIdLst>
    <p:sldId id="256" r:id="rId2"/>
    <p:sldId id="270" r:id="rId3"/>
    <p:sldId id="271" r:id="rId4"/>
    <p:sldId id="272" r:id="rId5"/>
    <p:sldId id="295" r:id="rId6"/>
    <p:sldId id="305" r:id="rId7"/>
    <p:sldId id="303" r:id="rId8"/>
    <p:sldId id="257" r:id="rId9"/>
    <p:sldId id="285" r:id="rId10"/>
    <p:sldId id="258" r:id="rId11"/>
    <p:sldId id="277" r:id="rId12"/>
    <p:sldId id="293" r:id="rId13"/>
    <p:sldId id="294" r:id="rId14"/>
    <p:sldId id="287" r:id="rId15"/>
    <p:sldId id="299" r:id="rId16"/>
    <p:sldId id="260" r:id="rId17"/>
    <p:sldId id="259" r:id="rId18"/>
    <p:sldId id="300" r:id="rId19"/>
    <p:sldId id="286" r:id="rId20"/>
    <p:sldId id="301" r:id="rId21"/>
    <p:sldId id="262" r:id="rId22"/>
    <p:sldId id="273" r:id="rId23"/>
    <p:sldId id="289" r:id="rId24"/>
    <p:sldId id="288" r:id="rId25"/>
    <p:sldId id="275" r:id="rId26"/>
    <p:sldId id="290" r:id="rId27"/>
    <p:sldId id="291" r:id="rId28"/>
    <p:sldId id="274" r:id="rId29"/>
    <p:sldId id="296" r:id="rId30"/>
    <p:sldId id="302" r:id="rId31"/>
    <p:sldId id="278" r:id="rId32"/>
    <p:sldId id="279" r:id="rId33"/>
    <p:sldId id="280" r:id="rId34"/>
    <p:sldId id="276" r:id="rId35"/>
    <p:sldId id="268" r:id="rId36"/>
    <p:sldId id="269" r:id="rId37"/>
    <p:sldId id="281" r:id="rId38"/>
    <p:sldId id="283" r:id="rId39"/>
    <p:sldId id="292" r:id="rId40"/>
    <p:sldId id="304" r:id="rId41"/>
    <p:sldId id="265" r:id="rId42"/>
    <p:sldId id="266" r:id="rId43"/>
    <p:sldId id="29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86352" autoAdjust="0"/>
  </p:normalViewPr>
  <p:slideViewPr>
    <p:cSldViewPr snapToGrid="0">
      <p:cViewPr>
        <p:scale>
          <a:sx n="100" d="100"/>
          <a:sy n="100" d="100"/>
        </p:scale>
        <p:origin x="208" y="-488"/>
      </p:cViewPr>
      <p:guideLst>
        <p:guide orient="horz" pos="2160"/>
        <p:guide pos="3840"/>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slide" Target="slides/slide17.xml"/><Relationship Id="rId3"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C5C937-FFA3-BA44-BE13-2A9B505490AF}" type="datetime1">
              <a:rPr lang="en-US" smtClean="0"/>
              <a:t>8/5/15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D6CBEC-20D2-8E4A-AFB4-B80F7F5D4558}" type="slidenum">
              <a:rPr lang="en-US" smtClean="0"/>
              <a:t>‹#›</a:t>
            </a:fld>
            <a:endParaRPr lang="en-US"/>
          </a:p>
        </p:txBody>
      </p:sp>
    </p:spTree>
    <p:extLst>
      <p:ext uri="{BB962C8B-B14F-4D97-AF65-F5344CB8AC3E}">
        <p14:creationId xmlns:p14="http://schemas.microsoft.com/office/powerpoint/2010/main" val="1605567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76357E-DB31-634B-B05A-EFDF171C9BCE}" type="datetime1">
              <a:rPr lang="en-US" smtClean="0"/>
              <a:t>8/5/15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86C591-37CB-864A-8688-600F102F7D60}" type="slidenum">
              <a:rPr lang="en-US" smtClean="0"/>
              <a:t>‹#›</a:t>
            </a:fld>
            <a:endParaRPr lang="en-US"/>
          </a:p>
        </p:txBody>
      </p:sp>
    </p:spTree>
    <p:extLst>
      <p:ext uri="{BB962C8B-B14F-4D97-AF65-F5344CB8AC3E}">
        <p14:creationId xmlns:p14="http://schemas.microsoft.com/office/powerpoint/2010/main" val="218885564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86C591-37CB-864A-8688-600F102F7D60}" type="slidenum">
              <a:rPr lang="en-US" smtClean="0"/>
              <a:t>1</a:t>
            </a:fld>
            <a:endParaRPr lang="en-US"/>
          </a:p>
        </p:txBody>
      </p:sp>
    </p:spTree>
    <p:extLst>
      <p:ext uri="{BB962C8B-B14F-4D97-AF65-F5344CB8AC3E}">
        <p14:creationId xmlns:p14="http://schemas.microsoft.com/office/powerpoint/2010/main" val="3191025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The Commoditization of Credentialism	</a:t>
            </a:r>
          </a:p>
          <a:p>
            <a:r>
              <a:rPr lang="en-PH" dirty="0" smtClean="0"/>
              <a:t>Story in</a:t>
            </a:r>
            <a:r>
              <a:rPr lang="en-PH" baseline="0" dirty="0" smtClean="0"/>
              <a:t> NY Times about Landon and Megan, a runner and clerk at a law office respectively who were earning 35-45k/year with 6 figures in student in debt</a:t>
            </a:r>
          </a:p>
          <a:p>
            <a:r>
              <a:rPr lang="en-US" dirty="0" smtClean="0"/>
              <a:t>The law firm simply required everyone to have a degree because</a:t>
            </a:r>
            <a:r>
              <a:rPr lang="en-US" baseline="0" dirty="0" smtClean="0"/>
              <a:t> “it’s a buyers market for employers” – they needed some way to filter</a:t>
            </a:r>
          </a:p>
          <a:p>
            <a:endParaRPr lang="en-US" baseline="0" dirty="0" smtClean="0"/>
          </a:p>
          <a:p>
            <a:r>
              <a:rPr lang="en-US" baseline="0" dirty="0" smtClean="0"/>
              <a:t>Most everyone will agree with two statements – 1. Degrees are getting more expensive, there’s lots of data for this and 2. that they are getting less valuable. While a degree used to guarantee a good job, it doesn’t anymore.</a:t>
            </a:r>
          </a:p>
          <a:p>
            <a:endParaRPr lang="en-US" baseline="0" dirty="0" smtClean="0"/>
          </a:p>
          <a:p>
            <a:r>
              <a:rPr lang="en-US" baseline="0" dirty="0" smtClean="0"/>
              <a:t>The way a lot of people have tried to manage this is to get get more degrees, pushing harder on the shorter lever.</a:t>
            </a:r>
          </a:p>
          <a:p>
            <a:endParaRPr lang="en-US" baseline="0" dirty="0" smtClean="0"/>
          </a:p>
          <a:p>
            <a:r>
              <a:rPr lang="en-US" baseline="0" dirty="0" smtClean="0"/>
              <a:t>Instead, it’s better to pick a longer lever. In this case, a longer lever is moving from simple and complicated to complex work which is the transition we’ve been on for the last few hundred years</a:t>
            </a:r>
          </a:p>
          <a:p>
            <a:endParaRPr lang="en-US" baseline="0" dirty="0" smtClean="0"/>
          </a:p>
        </p:txBody>
      </p:sp>
      <p:sp>
        <p:nvSpPr>
          <p:cNvPr id="4" name="Slide Number Placeholder 3"/>
          <p:cNvSpPr>
            <a:spLocks noGrp="1"/>
          </p:cNvSpPr>
          <p:nvPr>
            <p:ph type="sldNum" sz="quarter" idx="10"/>
          </p:nvPr>
        </p:nvSpPr>
        <p:spPr/>
        <p:txBody>
          <a:bodyPr/>
          <a:lstStyle/>
          <a:p>
            <a:fld id="{FF86C591-37CB-864A-8688-600F102F7D60}" type="slidenum">
              <a:rPr lang="en-US" smtClean="0"/>
              <a:t>17</a:t>
            </a:fld>
            <a:endParaRPr lang="en-US"/>
          </a:p>
        </p:txBody>
      </p:sp>
    </p:spTree>
    <p:extLst>
      <p:ext uri="{BB962C8B-B14F-4D97-AF65-F5344CB8AC3E}">
        <p14:creationId xmlns:p14="http://schemas.microsoft.com/office/powerpoint/2010/main" val="3179502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aseline="0" dirty="0" smtClean="0"/>
              <a:t>Traditional universiti</a:t>
            </a:r>
          </a:p>
          <a:p>
            <a:r>
              <a:rPr lang="en-PH" baseline="0" dirty="0" smtClean="0"/>
              <a:t>The day on which the turkey believes with the highest degree of statistical confidence that things will continue to get better is the day before Thanksigving</a:t>
            </a:r>
          </a:p>
          <a:p>
            <a:r>
              <a:rPr lang="en-PH" baseline="0" dirty="0" smtClean="0"/>
              <a:t>It has been fed for 1000 days by the Butcher before.</a:t>
            </a:r>
          </a:p>
          <a:p>
            <a:endParaRPr lang="en-PH" baseline="0" dirty="0" smtClean="0"/>
          </a:p>
          <a:p>
            <a:r>
              <a:rPr lang="en-US" dirty="0" smtClean="0"/>
              <a:t>Max</a:t>
            </a:r>
            <a:r>
              <a:rPr lang="en-US" baseline="0" dirty="0" smtClean="0"/>
              <a:t> vs. Rand example</a:t>
            </a:r>
          </a:p>
          <a:p>
            <a:endParaRPr lang="en-US" baseline="0" dirty="0" smtClean="0"/>
          </a:p>
          <a:p>
            <a:r>
              <a:rPr lang="en-US" baseline="0" dirty="0" smtClean="0"/>
              <a:t>The way you would typically talk about an accountant leaving their job is leaving something safe to pursue something risky.</a:t>
            </a:r>
          </a:p>
          <a:p>
            <a:r>
              <a:rPr lang="en-US" baseline="0" dirty="0" smtClean="0"/>
              <a:t>This is not true.</a:t>
            </a:r>
          </a:p>
          <a:p>
            <a:r>
              <a:rPr lang="en-US" baseline="0" dirty="0" smtClean="0"/>
              <a:t>If you are a mid career guy and get the axe, that is way worse than getting axed sooner.</a:t>
            </a:r>
          </a:p>
        </p:txBody>
      </p:sp>
      <p:sp>
        <p:nvSpPr>
          <p:cNvPr id="4" name="Slide Number Placeholder 3"/>
          <p:cNvSpPr>
            <a:spLocks noGrp="1"/>
          </p:cNvSpPr>
          <p:nvPr>
            <p:ph type="sldNum" sz="quarter" idx="10"/>
          </p:nvPr>
        </p:nvSpPr>
        <p:spPr/>
        <p:txBody>
          <a:bodyPr/>
          <a:lstStyle/>
          <a:p>
            <a:fld id="{FF86C591-37CB-864A-8688-600F102F7D60}" type="slidenum">
              <a:rPr lang="en-US" smtClean="0"/>
              <a:t>19</a:t>
            </a:fld>
            <a:endParaRPr lang="en-US"/>
          </a:p>
        </p:txBody>
      </p:sp>
    </p:spTree>
    <p:extLst>
      <p:ext uri="{BB962C8B-B14F-4D97-AF65-F5344CB8AC3E}">
        <p14:creationId xmlns:p14="http://schemas.microsoft.com/office/powerpoint/2010/main" val="167063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Long Tail Means Entrepreneurship is More Accessible</a:t>
            </a:r>
          </a:p>
          <a:p>
            <a:r>
              <a:rPr lang="en-US" dirty="0" smtClean="0"/>
              <a:t>The</a:t>
            </a:r>
            <a:r>
              <a:rPr lang="en-US" baseline="0" dirty="0" smtClean="0"/>
              <a:t> Long Tail by Chris Anderson recounts the story of </a:t>
            </a:r>
            <a:r>
              <a:rPr lang="en-US" baseline="0" dirty="0" err="1" smtClean="0"/>
              <a:t>Birdmonster</a:t>
            </a:r>
            <a:endParaRPr lang="en-US" baseline="0" dirty="0" smtClean="0"/>
          </a:p>
          <a:p>
            <a:r>
              <a:rPr lang="en-US" baseline="0" dirty="0" smtClean="0"/>
              <a:t>Traditionally, bands </a:t>
            </a:r>
            <a:r>
              <a:rPr lang="en-US" baseline="0" dirty="0" err="1" smtClean="0"/>
              <a:t>hadto</a:t>
            </a:r>
            <a:r>
              <a:rPr lang="en-US" baseline="0" dirty="0" smtClean="0"/>
              <a:t> go through record labels to get </a:t>
            </a:r>
            <a:r>
              <a:rPr lang="en-US" baseline="0" dirty="0" err="1" smtClean="0"/>
              <a:t>financicing</a:t>
            </a:r>
            <a:r>
              <a:rPr lang="en-US" baseline="0" dirty="0" smtClean="0"/>
              <a:t> to rent a studio, distribution channels, and marketing/branding</a:t>
            </a:r>
          </a:p>
          <a:p>
            <a:r>
              <a:rPr lang="en-US" baseline="0" dirty="0" err="1" smtClean="0"/>
              <a:t>Birdmonster</a:t>
            </a:r>
            <a:r>
              <a:rPr lang="en-US" baseline="0" dirty="0" smtClean="0"/>
              <a:t> recorded in a local independent music studio and used cheap software like garage band to record the music so no need to financing</a:t>
            </a:r>
          </a:p>
          <a:p>
            <a:r>
              <a:rPr lang="en-US" baseline="0" dirty="0" smtClean="0"/>
              <a:t>They uploaded their music to CD baby and other online stores where it could be distributed.</a:t>
            </a:r>
          </a:p>
          <a:p>
            <a:r>
              <a:rPr lang="en-US" baseline="0" dirty="0" smtClean="0"/>
              <a:t>They were able to read and study online everything they needed to know about marketing and probably do it better than traditional studios</a:t>
            </a:r>
          </a:p>
          <a:p>
            <a:endParaRPr lang="en-US" baseline="0" dirty="0" smtClean="0"/>
          </a:p>
          <a:p>
            <a:r>
              <a:rPr lang="en-US" baseline="0" dirty="0" smtClean="0"/>
              <a:t>These </a:t>
            </a:r>
            <a:r>
              <a:rPr lang="en-US" baseline="0" dirty="0" err="1" smtClean="0"/>
              <a:t>exat</a:t>
            </a:r>
            <a:r>
              <a:rPr lang="en-US" baseline="0" dirty="0" smtClean="0"/>
              <a:t> same forces are coming to business</a:t>
            </a:r>
          </a:p>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21</a:t>
            </a:fld>
            <a:endParaRPr lang="en-US"/>
          </a:p>
        </p:txBody>
      </p:sp>
    </p:spTree>
    <p:extLst>
      <p:ext uri="{BB962C8B-B14F-4D97-AF65-F5344CB8AC3E}">
        <p14:creationId xmlns:p14="http://schemas.microsoft.com/office/powerpoint/2010/main" val="280903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trying to start</a:t>
            </a:r>
            <a:r>
              <a:rPr lang="en-US" baseline="0" dirty="0" smtClean="0"/>
              <a:t> a physical product company 20 years ago….</a:t>
            </a:r>
          </a:p>
          <a:p>
            <a:endParaRPr lang="en-US" baseline="0" dirty="0" smtClean="0"/>
          </a:p>
          <a:p>
            <a:r>
              <a:rPr lang="en-US" baseline="0" dirty="0" smtClean="0"/>
              <a:t>You had to go to China</a:t>
            </a:r>
          </a:p>
          <a:p>
            <a:r>
              <a:rPr lang="en-US" baseline="0" dirty="0" smtClean="0"/>
              <a:t>You had to deal with a ton of middlemen</a:t>
            </a:r>
          </a:p>
          <a:p>
            <a:r>
              <a:rPr lang="en-US" baseline="0" dirty="0" smtClean="0"/>
              <a:t>China was not doing short run manufacturing 20 years ago.</a:t>
            </a:r>
          </a:p>
          <a:p>
            <a:endParaRPr lang="en-US" baseline="0" dirty="0" smtClean="0"/>
          </a:p>
          <a:p>
            <a:r>
              <a:rPr lang="en-US" baseline="0" dirty="0" smtClean="0"/>
              <a:t>Now you can source over </a:t>
            </a:r>
            <a:r>
              <a:rPr lang="en-US" baseline="0" dirty="0" err="1" smtClean="0"/>
              <a:t>Alibaba</a:t>
            </a:r>
            <a:r>
              <a:rPr lang="en-US" baseline="0" dirty="0" smtClean="0"/>
              <a:t> and do short run manufacturing or even </a:t>
            </a:r>
            <a:r>
              <a:rPr lang="en-US" baseline="0" dirty="0" err="1" smtClean="0"/>
              <a:t>dropship</a:t>
            </a:r>
            <a:r>
              <a:rPr lang="en-US" baseline="0" dirty="0" smtClean="0"/>
              <a:t> from an existing manufacturing company.</a:t>
            </a:r>
          </a:p>
        </p:txBody>
      </p:sp>
      <p:sp>
        <p:nvSpPr>
          <p:cNvPr id="4" name="Slide Number Placeholder 3"/>
          <p:cNvSpPr>
            <a:spLocks noGrp="1"/>
          </p:cNvSpPr>
          <p:nvPr>
            <p:ph type="sldNum" sz="quarter" idx="10"/>
          </p:nvPr>
        </p:nvSpPr>
        <p:spPr/>
        <p:txBody>
          <a:bodyPr/>
          <a:lstStyle/>
          <a:p>
            <a:fld id="{FF86C591-37CB-864A-8688-600F102F7D60}" type="slidenum">
              <a:rPr lang="en-US" smtClean="0"/>
              <a:t>22</a:t>
            </a:fld>
            <a:endParaRPr lang="en-US"/>
          </a:p>
        </p:txBody>
      </p:sp>
    </p:spTree>
    <p:extLst>
      <p:ext uri="{BB962C8B-B14F-4D97-AF65-F5344CB8AC3E}">
        <p14:creationId xmlns:p14="http://schemas.microsoft.com/office/powerpoint/2010/main" val="2101124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Then you</a:t>
            </a:r>
            <a:r>
              <a:rPr lang="en-US" baseline="0" dirty="0" smtClean="0"/>
              <a:t> had to get a storefront on Main </a:t>
            </a:r>
            <a:r>
              <a:rPr lang="en-US" baseline="0" dirty="0" err="1" smtClean="0"/>
              <a:t>st.</a:t>
            </a:r>
            <a:r>
              <a:rPr lang="en-US" baseline="0" dirty="0" smtClean="0"/>
              <a:t> and sign a two year lease for 10s of thousands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 anymore, now you set up a </a:t>
            </a:r>
            <a:r>
              <a:rPr lang="en-US" baseline="0" dirty="0" err="1" smtClean="0"/>
              <a:t>shopify</a:t>
            </a:r>
            <a:r>
              <a:rPr lang="en-US" baseline="0" dirty="0" smtClean="0"/>
              <a:t> site for $14</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blog, you podcast, you start a </a:t>
            </a:r>
            <a:r>
              <a:rPr lang="en-US" baseline="0" dirty="0" err="1" smtClean="0"/>
              <a:t>Youtube</a:t>
            </a:r>
            <a:r>
              <a:rPr lang="en-US" baseline="0" dirty="0" smtClean="0"/>
              <a:t> channel, not pay for a billboard or ad in the yellow pages. Getting into those distribution channels is much less expensive.</a:t>
            </a:r>
            <a:endParaRPr lang="en-US" dirty="0" smtClean="0"/>
          </a:p>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25</a:t>
            </a:fld>
            <a:endParaRPr lang="en-US"/>
          </a:p>
        </p:txBody>
      </p:sp>
    </p:spTree>
    <p:extLst>
      <p:ext uri="{BB962C8B-B14F-4D97-AF65-F5344CB8AC3E}">
        <p14:creationId xmlns:p14="http://schemas.microsoft.com/office/powerpoint/2010/main" val="233381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also new markets</a:t>
            </a:r>
          </a:p>
          <a:p>
            <a:r>
              <a:rPr lang="en-US" dirty="0" err="1" smtClean="0"/>
              <a:t>Firegang</a:t>
            </a:r>
            <a:r>
              <a:rPr lang="en-US" baseline="0" dirty="0" smtClean="0"/>
              <a:t> Dental </a:t>
            </a:r>
            <a:r>
              <a:rPr lang="en-US" baseline="0" dirty="0" smtClean="0">
                <a:sym typeface="Wingdings"/>
              </a:rPr>
              <a:t> for dentists not for people from </a:t>
            </a:r>
            <a:r>
              <a:rPr lang="en-US" baseline="0" dirty="0" err="1" smtClean="0">
                <a:sym typeface="Wingdings"/>
              </a:rPr>
              <a:t>Cincinati</a:t>
            </a:r>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28</a:t>
            </a:fld>
            <a:endParaRPr lang="en-US"/>
          </a:p>
        </p:txBody>
      </p:sp>
    </p:spTree>
    <p:extLst>
      <p:ext uri="{BB962C8B-B14F-4D97-AF65-F5344CB8AC3E}">
        <p14:creationId xmlns:p14="http://schemas.microsoft.com/office/powerpoint/2010/main" val="2995904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see people who are dumping their corporate salaries for entry level positions at companies which allow remote work</a:t>
            </a:r>
          </a:p>
          <a:p>
            <a:r>
              <a:rPr lang="en-US" dirty="0" smtClean="0"/>
              <a:t>Given</a:t>
            </a:r>
            <a:r>
              <a:rPr lang="en-US" baseline="0" dirty="0" smtClean="0"/>
              <a:t> a clear cut choice between money and freedom, they are taking freedom and autonomy</a:t>
            </a:r>
          </a:p>
          <a:p>
            <a:r>
              <a:rPr lang="en-US" baseline="0" dirty="0" smtClean="0"/>
              <a:t>This is a natural human drive</a:t>
            </a:r>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31</a:t>
            </a:fld>
            <a:endParaRPr lang="en-US"/>
          </a:p>
        </p:txBody>
      </p:sp>
    </p:spTree>
    <p:extLst>
      <p:ext uri="{BB962C8B-B14F-4D97-AF65-F5344CB8AC3E}">
        <p14:creationId xmlns:p14="http://schemas.microsoft.com/office/powerpoint/2010/main" val="97097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don’t realize this however</a:t>
            </a:r>
            <a:r>
              <a:rPr lang="en-US" baseline="0" dirty="0" smtClean="0"/>
              <a:t> and as a result don’t take advantage of it.</a:t>
            </a:r>
          </a:p>
          <a:p>
            <a:r>
              <a:rPr lang="en-US" baseline="0" dirty="0" smtClean="0"/>
              <a:t>Most people are stuck in the mindset of choice over design when the opportunity today is to design</a:t>
            </a:r>
          </a:p>
          <a:p>
            <a:r>
              <a:rPr lang="en-US" baseline="0" dirty="0" smtClean="0"/>
              <a:t>The least free people are those that watch Jeopardy, are told to “stay tuned and do so”</a:t>
            </a:r>
          </a:p>
          <a:p>
            <a:r>
              <a:rPr lang="en-US" baseline="0" dirty="0" smtClean="0"/>
              <a:t>The middle class has a much greater level of freedom, They are more likely to structure their families and hobbies in ways they find more meaningful and not just as the mass media may instruct them. At work they are likely to do things which require solving more complex problems and defining tasks for others.</a:t>
            </a:r>
          </a:p>
          <a:p>
            <a:r>
              <a:rPr lang="en-US" baseline="0" dirty="0" smtClean="0"/>
              <a:t>But the most powerful are those who design both their own realities and the realities of others. They write the TV shows and design the products that the masses consume. The entrepreneur defines reality, he is not defined by it. He is engaged in a dialogue with his reality asking “why” and “why not” instead of “how” or “</a:t>
            </a:r>
            <a:r>
              <a:rPr lang="en-US" baseline="0" dirty="0" err="1" smtClean="0"/>
              <a:t>what.”Pearson</a:t>
            </a:r>
            <a:r>
              <a:rPr lang="en-US" baseline="0" dirty="0" smtClean="0"/>
              <a:t>, Taylor (2015-06-28). The End of Jobs: Money, Meaning and Freedom Without the 9-to-5 (Kindle Locations 1973-1975).  . Kindle Edition. </a:t>
            </a:r>
          </a:p>
        </p:txBody>
      </p:sp>
      <p:sp>
        <p:nvSpPr>
          <p:cNvPr id="4" name="Slide Number Placeholder 3"/>
          <p:cNvSpPr>
            <a:spLocks noGrp="1"/>
          </p:cNvSpPr>
          <p:nvPr>
            <p:ph type="sldNum" sz="quarter" idx="10"/>
          </p:nvPr>
        </p:nvSpPr>
        <p:spPr/>
        <p:txBody>
          <a:bodyPr/>
          <a:lstStyle/>
          <a:p>
            <a:fld id="{FF86C591-37CB-864A-8688-600F102F7D60}" type="slidenum">
              <a:rPr lang="en-US" smtClean="0"/>
              <a:t>32</a:t>
            </a:fld>
            <a:endParaRPr lang="en-US"/>
          </a:p>
        </p:txBody>
      </p:sp>
    </p:spTree>
    <p:extLst>
      <p:ext uri="{BB962C8B-B14F-4D97-AF65-F5344CB8AC3E}">
        <p14:creationId xmlns:p14="http://schemas.microsoft.com/office/powerpoint/2010/main" val="2162589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most people don’t realize</a:t>
            </a:r>
            <a:r>
              <a:rPr lang="en-US" baseline="0" dirty="0" smtClean="0"/>
              <a:t> is the level of freedom that is available today should they choose to seize it.</a:t>
            </a:r>
          </a:p>
          <a:p>
            <a:r>
              <a:rPr lang="en-US" baseline="0" dirty="0" smtClean="0"/>
              <a:t>Broad swaths of the American middle class now have more freedom and access than the richest man on Earth did 100 years ago.</a:t>
            </a:r>
          </a:p>
          <a:p>
            <a:r>
              <a:rPr lang="en-US" baseline="0" dirty="0" smtClean="0"/>
              <a:t>I realized at one point writing the book and having a conversation with the guy in the apartment next to me that he was actually free than John D Rockefeller.</a:t>
            </a:r>
          </a:p>
          <a:p>
            <a:r>
              <a:rPr lang="en-US" baseline="0" dirty="0" smtClean="0"/>
              <a:t>He was taking a two week trip to Europe</a:t>
            </a:r>
          </a:p>
          <a:p>
            <a:r>
              <a:rPr lang="en-US" baseline="0" dirty="0" smtClean="0"/>
              <a:t>Rockefeller left the country once – boat is an affair, plane trip is an afternoon</a:t>
            </a:r>
          </a:p>
          <a:p>
            <a:r>
              <a:rPr lang="en-US" dirty="0" smtClean="0"/>
              <a:t>The</a:t>
            </a:r>
            <a:r>
              <a:rPr lang="en-US" baseline="0" dirty="0" smtClean="0"/>
              <a:t> informational advantages Rockefeller used to grow Standard Oil in it’s heyday could be overcome by an iPhone with a free stocks app</a:t>
            </a:r>
          </a:p>
        </p:txBody>
      </p:sp>
      <p:sp>
        <p:nvSpPr>
          <p:cNvPr id="4" name="Slide Number Placeholder 3"/>
          <p:cNvSpPr>
            <a:spLocks noGrp="1"/>
          </p:cNvSpPr>
          <p:nvPr>
            <p:ph type="sldNum" sz="quarter" idx="10"/>
          </p:nvPr>
        </p:nvSpPr>
        <p:spPr/>
        <p:txBody>
          <a:bodyPr/>
          <a:lstStyle/>
          <a:p>
            <a:fld id="{FF86C591-37CB-864A-8688-600F102F7D60}" type="slidenum">
              <a:rPr lang="en-US" smtClean="0"/>
              <a:t>33</a:t>
            </a:fld>
            <a:endParaRPr lang="en-US"/>
          </a:p>
        </p:txBody>
      </p:sp>
    </p:spTree>
    <p:extLst>
      <p:ext uri="{BB962C8B-B14F-4D97-AF65-F5344CB8AC3E}">
        <p14:creationId xmlns:p14="http://schemas.microsoft.com/office/powerpoint/2010/main" val="1346493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more</a:t>
            </a:r>
            <a:r>
              <a:rPr lang="en-US" baseline="0" dirty="0" smtClean="0"/>
              <a:t> is that choosing to exercise that greater degree of freedom is not just rewarding in and of itself, but is financially more rewarding</a:t>
            </a:r>
          </a:p>
          <a:p>
            <a:r>
              <a:rPr lang="en-US" dirty="0" smtClean="0"/>
              <a:t>Edward </a:t>
            </a:r>
            <a:r>
              <a:rPr lang="en-US" dirty="0" err="1" smtClean="0"/>
              <a:t>Deci</a:t>
            </a:r>
            <a:r>
              <a:rPr lang="en-US" dirty="0" smtClean="0"/>
              <a:t>, the founder of Self-determination theory, noticed in his experiments and observations that great work emerged when individuals had more freedom, and were, in a sense, allowed to be more entrepreneurial.</a:t>
            </a:r>
          </a:p>
          <a:p>
            <a:r>
              <a:rPr lang="en-US" dirty="0" smtClean="0"/>
              <a:t>If</a:t>
            </a:r>
            <a:r>
              <a:rPr lang="en-US" baseline="0" dirty="0" smtClean="0"/>
              <a:t> we look at the individuals who have made great contribution to society, they did so by their own choice – Van Gogh, Da Vinci, Galileo were not conscripted into their work</a:t>
            </a:r>
          </a:p>
          <a:p>
            <a:r>
              <a:rPr lang="en-US" baseline="0" dirty="0" smtClean="0"/>
              <a:t>Imagine someone telling Steve Jobs that he had to design a new phone. Given that sense of obligation, he likely would have just made a slightly better Blackberry. Great work— the kind of work that will create wealth in our lives and the lives of others is not the product of obligation— is the product of freedom. Freedom gives us a longer lever, a better leverage point.</a:t>
            </a:r>
            <a:endParaRPr lang="en-US" dirty="0" smtClean="0"/>
          </a:p>
        </p:txBody>
      </p:sp>
      <p:sp>
        <p:nvSpPr>
          <p:cNvPr id="4" name="Slide Number Placeholder 3"/>
          <p:cNvSpPr>
            <a:spLocks noGrp="1"/>
          </p:cNvSpPr>
          <p:nvPr>
            <p:ph type="sldNum" sz="quarter" idx="10"/>
          </p:nvPr>
        </p:nvSpPr>
        <p:spPr/>
        <p:txBody>
          <a:bodyPr/>
          <a:lstStyle/>
          <a:p>
            <a:fld id="{FF86C591-37CB-864A-8688-600F102F7D60}" type="slidenum">
              <a:rPr lang="en-US" smtClean="0"/>
              <a:t>37</a:t>
            </a:fld>
            <a:endParaRPr lang="en-US"/>
          </a:p>
        </p:txBody>
      </p:sp>
    </p:spTree>
    <p:extLst>
      <p:ext uri="{BB962C8B-B14F-4D97-AF65-F5344CB8AC3E}">
        <p14:creationId xmlns:p14="http://schemas.microsoft.com/office/powerpoint/2010/main" val="327168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what’s going on</a:t>
            </a:r>
          </a:p>
          <a:p>
            <a:r>
              <a:rPr lang="en-US" dirty="0" smtClean="0"/>
              <a:t>Report from </a:t>
            </a:r>
            <a:r>
              <a:rPr lang="en-US" dirty="0" err="1" smtClean="0"/>
              <a:t>Kleiner</a:t>
            </a:r>
            <a:r>
              <a:rPr lang="en-US" dirty="0" smtClean="0"/>
              <a:t> </a:t>
            </a:r>
            <a:r>
              <a:rPr lang="en-US" dirty="0" err="1" smtClean="0"/>
              <a:t>PerkinsCaufield</a:t>
            </a:r>
            <a:r>
              <a:rPr lang="en-US" baseline="0" dirty="0" smtClean="0"/>
              <a:t> and Byers</a:t>
            </a:r>
            <a:r>
              <a:rPr lang="en-US" dirty="0" smtClean="0"/>
              <a:t> Internet trends of 2015</a:t>
            </a:r>
          </a:p>
          <a:p>
            <a:r>
              <a:rPr lang="en-US" dirty="0" smtClean="0"/>
              <a:t>For</a:t>
            </a:r>
            <a:r>
              <a:rPr lang="en-US" baseline="0" dirty="0" smtClean="0"/>
              <a:t> the 21</a:t>
            </a:r>
            <a:r>
              <a:rPr lang="en-US" baseline="30000" dirty="0" smtClean="0"/>
              <a:t>st</a:t>
            </a:r>
            <a:r>
              <a:rPr lang="en-US" baseline="0" dirty="0" smtClean="0"/>
              <a:t> century, jobs have been in decline relative to population growth</a:t>
            </a:r>
          </a:p>
          <a:p>
            <a:r>
              <a:rPr lang="en-US" baseline="0" dirty="0" smtClean="0"/>
              <a:t>The popular explanation for this is that we’re growing through a global economic recession and if you just hold on, we’ll bounce back.</a:t>
            </a:r>
          </a:p>
          <a:p>
            <a:r>
              <a:rPr lang="en-US" baseline="0" dirty="0" smtClean="0"/>
              <a:t>Just trust that the powers that be, banks, governments and corporations are going to turn the situations around.</a:t>
            </a:r>
          </a:p>
          <a:p>
            <a:r>
              <a:rPr lang="en-US" baseline="0" dirty="0" smtClean="0"/>
              <a:t>Well, that didn’t really square with my experience or the experience of a lot of people I’ve talked with</a:t>
            </a:r>
          </a:p>
          <a:p>
            <a:r>
              <a:rPr lang="en-US" baseline="0" dirty="0" smtClean="0"/>
              <a:t>Let’s take a trip, first stop, the bastion of 21</a:t>
            </a:r>
            <a:r>
              <a:rPr lang="en-US" baseline="30000" dirty="0" smtClean="0"/>
              <a:t>st</a:t>
            </a:r>
            <a:r>
              <a:rPr lang="en-US" baseline="0" dirty="0" smtClean="0"/>
              <a:t> century capitalism - Vietnam</a:t>
            </a:r>
          </a:p>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2</a:t>
            </a:fld>
            <a:endParaRPr lang="en-US"/>
          </a:p>
        </p:txBody>
      </p:sp>
    </p:spTree>
    <p:extLst>
      <p:ext uri="{BB962C8B-B14F-4D97-AF65-F5344CB8AC3E}">
        <p14:creationId xmlns:p14="http://schemas.microsoft.com/office/powerpoint/2010/main" val="3327578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guys have done a LOT of pattern matching around what makes successful</a:t>
            </a:r>
            <a:r>
              <a:rPr lang="en-US" baseline="0" dirty="0" smtClean="0"/>
              <a:t> entrepreneurs and have a very large incentive to understand what it is.</a:t>
            </a:r>
          </a:p>
          <a:p>
            <a:endParaRPr lang="en-US" baseline="0" dirty="0" smtClean="0"/>
          </a:p>
          <a:p>
            <a:r>
              <a:rPr lang="en-US" baseline="0" dirty="0" smtClean="0"/>
              <a:t>One conclusion they both seem to have reached independently is that being obsessed with the problem is meaningful</a:t>
            </a:r>
          </a:p>
          <a:p>
            <a:endParaRPr lang="en-US" baseline="0" dirty="0" smtClean="0"/>
          </a:p>
          <a:p>
            <a:r>
              <a:rPr lang="en-US" baseline="0" dirty="0" err="1" smtClean="0"/>
              <a:t>Andreesen</a:t>
            </a:r>
            <a:r>
              <a:rPr lang="en-US" baseline="0" dirty="0" smtClean="0"/>
              <a:t> and yes-man meetings</a:t>
            </a:r>
          </a:p>
          <a:p>
            <a:endParaRPr lang="en-US" baseline="0" dirty="0" smtClean="0"/>
          </a:p>
          <a:p>
            <a:r>
              <a:rPr lang="en-US" baseline="0" dirty="0" smtClean="0"/>
              <a:t>Thiel and Facebook offer from Google</a:t>
            </a:r>
          </a:p>
          <a:p>
            <a:r>
              <a:rPr lang="en-US" baseline="0" dirty="0" smtClean="0"/>
              <a:t/>
            </a:r>
            <a:br>
              <a:rPr lang="en-US" baseline="0" dirty="0" smtClean="0"/>
            </a:br>
            <a:r>
              <a:rPr lang="en-US" baseline="0" dirty="0" smtClean="0"/>
              <a:t>Meaningful work is not only more personally rewarding, it’s more profitable.</a:t>
            </a:r>
          </a:p>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38</a:t>
            </a:fld>
            <a:endParaRPr lang="en-US"/>
          </a:p>
        </p:txBody>
      </p:sp>
    </p:spTree>
    <p:extLst>
      <p:ext uri="{BB962C8B-B14F-4D97-AF65-F5344CB8AC3E}">
        <p14:creationId xmlns:p14="http://schemas.microsoft.com/office/powerpoint/2010/main" val="151351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41</a:t>
            </a:fld>
            <a:endParaRPr lang="en-US"/>
          </a:p>
        </p:txBody>
      </p:sp>
    </p:spTree>
    <p:extLst>
      <p:ext uri="{BB962C8B-B14F-4D97-AF65-F5344CB8AC3E}">
        <p14:creationId xmlns:p14="http://schemas.microsoft.com/office/powerpoint/2010/main" val="227237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p>
          <a:p>
            <a:r>
              <a:rPr lang="en-US" dirty="0" smtClean="0"/>
              <a:t>Learn to operate in a complex environment</a:t>
            </a:r>
          </a:p>
          <a:p>
            <a:r>
              <a:rPr lang="en-US" dirty="0" smtClean="0"/>
              <a:t>Learn at scale/altitude</a:t>
            </a:r>
          </a:p>
          <a:p>
            <a:endParaRPr lang="en-US" dirty="0" smtClean="0"/>
          </a:p>
          <a:p>
            <a:r>
              <a:rPr lang="en-US" dirty="0" smtClean="0"/>
              <a:t>For employer</a:t>
            </a:r>
          </a:p>
          <a:p>
            <a:r>
              <a:rPr lang="en-US" dirty="0" smtClean="0"/>
              <a:t>Less Risk</a:t>
            </a:r>
          </a:p>
          <a:p>
            <a:r>
              <a:rPr lang="en-US" dirty="0" smtClean="0"/>
              <a:t>Attract</a:t>
            </a:r>
            <a:r>
              <a:rPr lang="en-US" baseline="0" dirty="0" smtClean="0"/>
              <a:t> more ambitious applicants</a:t>
            </a:r>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42</a:t>
            </a:fld>
            <a:endParaRPr lang="en-US"/>
          </a:p>
        </p:txBody>
      </p:sp>
    </p:spTree>
    <p:extLst>
      <p:ext uri="{BB962C8B-B14F-4D97-AF65-F5344CB8AC3E}">
        <p14:creationId xmlns:p14="http://schemas.microsoft.com/office/powerpoint/2010/main" val="297022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86C591-37CB-864A-8688-600F102F7D60}" type="slidenum">
              <a:rPr lang="en-US" smtClean="0"/>
              <a:t>43</a:t>
            </a:fld>
            <a:endParaRPr lang="en-US"/>
          </a:p>
        </p:txBody>
      </p:sp>
    </p:spTree>
    <p:extLst>
      <p:ext uri="{BB962C8B-B14F-4D97-AF65-F5344CB8AC3E}">
        <p14:creationId xmlns:p14="http://schemas.microsoft.com/office/powerpoint/2010/main" val="319102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F86C591-37CB-864A-8688-600F102F7D60}" type="slidenum">
              <a:rPr lang="en-US" smtClean="0"/>
              <a:t>3</a:t>
            </a:fld>
            <a:endParaRPr lang="en-US"/>
          </a:p>
        </p:txBody>
      </p:sp>
    </p:spTree>
    <p:extLst>
      <p:ext uri="{BB962C8B-B14F-4D97-AF65-F5344CB8AC3E}">
        <p14:creationId xmlns:p14="http://schemas.microsoft.com/office/powerpoint/2010/main" val="188454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did I end up going from college and what was different about that world and the world I live in now.</a:t>
            </a:r>
          </a:p>
          <a:p>
            <a:r>
              <a:rPr lang="en-US" baseline="0" dirty="0" smtClean="0"/>
              <a:t>It’s not geographic – photo of entrepreneurs all around the world</a:t>
            </a:r>
            <a:endParaRPr lang="en-US" dirty="0" smtClean="0"/>
          </a:p>
          <a:p>
            <a:r>
              <a:rPr lang="en-US" dirty="0" smtClean="0"/>
              <a:t>I went to work with two</a:t>
            </a:r>
            <a:r>
              <a:rPr lang="en-US" baseline="0" dirty="0" smtClean="0"/>
              <a:t> entrepreneurs who owned a publishing business that provided a forum/events for entrepreneurs around the world and a physical product business</a:t>
            </a:r>
          </a:p>
          <a:p>
            <a:r>
              <a:rPr lang="en-US" baseline="0" dirty="0" smtClean="0"/>
              <a:t>I managed that business with the guy in that picture, I ran the front end marketing and he managed the backend and we split time on sales, this is us at a trade show in </a:t>
            </a:r>
            <a:r>
              <a:rPr lang="en-US" baseline="0" dirty="0" err="1" smtClean="0"/>
              <a:t>orlando</a:t>
            </a:r>
            <a:endParaRPr lang="en-US" dirty="0" smtClean="0"/>
          </a:p>
          <a:p>
            <a:r>
              <a:rPr lang="en-US" dirty="0" smtClean="0"/>
              <a:t>During</a:t>
            </a:r>
            <a:r>
              <a:rPr lang="en-US" baseline="0" dirty="0" smtClean="0"/>
              <a:t> a two year period when my friends in Birmingham couldn’t do the medical specialty they wanted, got bad raises, and were bouncing around looking for a job they like, I travelled the world and g</a:t>
            </a:r>
            <a:r>
              <a:rPr lang="en-US" dirty="0" smtClean="0"/>
              <a:t>rew the that </a:t>
            </a:r>
            <a:r>
              <a:rPr lang="en-US" dirty="0" err="1" smtClean="0"/>
              <a:t>particularl</a:t>
            </a:r>
            <a:r>
              <a:rPr lang="en-US" baseline="0" dirty="0" smtClean="0"/>
              <a:t> company </a:t>
            </a:r>
            <a:r>
              <a:rPr lang="en-US" dirty="0" smtClean="0"/>
              <a:t>527% and the overall portfolio by </a:t>
            </a:r>
            <a:r>
              <a:rPr lang="en-US" dirty="0" err="1" smtClean="0"/>
              <a:t>aroun</a:t>
            </a:r>
            <a:r>
              <a:rPr lang="en-US" dirty="0" smtClean="0"/>
              <a:t> 50% </a:t>
            </a:r>
            <a:r>
              <a:rPr lang="en-US" dirty="0" err="1" smtClean="0"/>
              <a:t>yoy</a:t>
            </a:r>
            <a:r>
              <a:rPr lang="en-US" baseline="0" dirty="0" smtClean="0"/>
              <a:t>. That’s 50% </a:t>
            </a:r>
            <a:r>
              <a:rPr lang="en-US" baseline="0" dirty="0" err="1" smtClean="0"/>
              <a:t>yoy</a:t>
            </a:r>
            <a:r>
              <a:rPr lang="en-US" baseline="0" dirty="0" smtClean="0"/>
              <a:t> vs. 3%, not a trivial difference.</a:t>
            </a:r>
          </a:p>
          <a:p>
            <a:r>
              <a:rPr lang="en-US" baseline="0" dirty="0" smtClean="0"/>
              <a:t>What’s going on? That was the question we  were discussing the morning after that picture at the conference was taken.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4</a:t>
            </a:fld>
            <a:endParaRPr lang="en-US"/>
          </a:p>
        </p:txBody>
      </p:sp>
    </p:spTree>
    <p:extLst>
      <p:ext uri="{BB962C8B-B14F-4D97-AF65-F5344CB8AC3E}">
        <p14:creationId xmlns:p14="http://schemas.microsoft.com/office/powerpoint/2010/main" val="400673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being facetious, Vietnam</a:t>
            </a:r>
            <a:r>
              <a:rPr lang="en-US" baseline="0" dirty="0" smtClean="0"/>
              <a:t> may say it’s communistic but everything about the day to day experience in the country is reminiscent of an almost sort of </a:t>
            </a:r>
            <a:r>
              <a:rPr lang="en-US" baseline="0" dirty="0" err="1" smtClean="0"/>
              <a:t>Ayn</a:t>
            </a:r>
            <a:r>
              <a:rPr lang="en-US" baseline="0" dirty="0" smtClean="0"/>
              <a:t> Rand level of pure capitalism.</a:t>
            </a:r>
          </a:p>
          <a:p>
            <a:r>
              <a:rPr lang="en-US" baseline="0" dirty="0" smtClean="0"/>
              <a:t>Maybe it’s not a stretch to imagine this in street vendors.</a:t>
            </a:r>
          </a:p>
          <a:p>
            <a:r>
              <a:rPr lang="en-US" baseline="0" dirty="0" smtClean="0"/>
              <a:t>That same culture though has carried over into the 21</a:t>
            </a:r>
            <a:r>
              <a:rPr lang="en-US" baseline="30000" dirty="0" smtClean="0"/>
              <a:t>st</a:t>
            </a:r>
            <a:r>
              <a:rPr lang="en-US" baseline="0" dirty="0" smtClean="0"/>
              <a:t> century and the computer image is a much more honest representation of </a:t>
            </a:r>
            <a:r>
              <a:rPr lang="en-US" baseline="0" dirty="0" err="1" smtClean="0"/>
              <a:t>Vientam</a:t>
            </a:r>
            <a:r>
              <a:rPr lang="en-US" baseline="0" dirty="0" smtClean="0"/>
              <a:t> and much of SE Asia, Eastern Europe and South America today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What’s  happened is that Large multinational companies and international came in 20 or 30 years ago and funded education and that hustle went from selling lychee fruit to selling services as a computer programmer.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parallel communication technology has gone from paying $5 a minute for a phone card over a terrible connection to Skype – free, approaching ubiquitous communication around the world</a:t>
            </a:r>
          </a:p>
          <a:p>
            <a:r>
              <a:rPr lang="en-US" baseline="0" dirty="0" smtClean="0"/>
              <a:t>The point being that Now guys like Jesse can come and set up a </a:t>
            </a:r>
            <a:r>
              <a:rPr lang="en-US" baseline="0" dirty="0" err="1" smtClean="0"/>
              <a:t>dev</a:t>
            </a:r>
            <a:r>
              <a:rPr lang="en-US" baseline="0" dirty="0" smtClean="0"/>
              <a:t> shop in less than 6 months where they have access to talent that’s equivalent to the U.S. for a fraction of the price.</a:t>
            </a:r>
          </a:p>
          <a:p>
            <a:r>
              <a:rPr lang="en-US" baseline="0" dirty="0" smtClean="0"/>
              <a:t>Effectively anyone in the knowledge economy with a job that doesn’t rely on physical presence – book keepers, accountants, are competing with a very hungry, very motivated </a:t>
            </a:r>
            <a:r>
              <a:rPr lang="en-US" baseline="0" dirty="0" err="1" smtClean="0"/>
              <a:t>gobal</a:t>
            </a:r>
            <a:r>
              <a:rPr lang="en-US" baseline="0" dirty="0" smtClean="0"/>
              <a:t> workforce living in places with much lower costs of living</a:t>
            </a:r>
          </a:p>
          <a:p>
            <a:r>
              <a:rPr lang="en-US" baseline="0" dirty="0" smtClean="0"/>
              <a:t>College graduate </a:t>
            </a:r>
            <a:r>
              <a:rPr lang="en-US" baseline="0" dirty="0" err="1" smtClean="0"/>
              <a:t>numers</a:t>
            </a:r>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8</a:t>
            </a:fld>
            <a:endParaRPr lang="en-US"/>
          </a:p>
        </p:txBody>
      </p:sp>
    </p:spTree>
    <p:extLst>
      <p:ext uri="{BB962C8B-B14F-4D97-AF65-F5344CB8AC3E}">
        <p14:creationId xmlns:p14="http://schemas.microsoft.com/office/powerpoint/2010/main" val="238348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9</a:t>
            </a:fld>
            <a:endParaRPr lang="en-US"/>
          </a:p>
        </p:txBody>
      </p:sp>
    </p:spTree>
    <p:extLst>
      <p:ext uri="{BB962C8B-B14F-4D97-AF65-F5344CB8AC3E}">
        <p14:creationId xmlns:p14="http://schemas.microsoft.com/office/powerpoint/2010/main" val="375007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At the same time</a:t>
            </a:r>
            <a:r>
              <a:rPr lang="en-PH" baseline="0" dirty="0" smtClean="0"/>
              <a:t> as other people around the world are rising up to compete with the Middle Class, we’re also seeing t</a:t>
            </a:r>
            <a:r>
              <a:rPr lang="en-PH" dirty="0" smtClean="0"/>
              <a:t>he Acceleration of Technology</a:t>
            </a:r>
          </a:p>
          <a:p>
            <a:r>
              <a:rPr lang="en-PH" dirty="0" smtClean="0"/>
              <a:t>Software is eating the world – A16Z</a:t>
            </a:r>
          </a:p>
          <a:p>
            <a:r>
              <a:rPr lang="en-PH" dirty="0" smtClean="0"/>
              <a:t>Over two billion people used broadband internet in 2014, up from around 50 million a decade earlier in 2004.</a:t>
            </a:r>
          </a:p>
          <a:p>
            <a:endParaRPr lang="en-PH" dirty="0" smtClean="0">
              <a:sym typeface="Wingdings"/>
            </a:endParaRPr>
          </a:p>
          <a:p>
            <a:r>
              <a:rPr lang="en-PH" dirty="0" smtClean="0">
                <a:sym typeface="Wingdings"/>
              </a:rPr>
              <a:t>Jobs are replaced by software</a:t>
            </a:r>
          </a:p>
          <a:p>
            <a:r>
              <a:rPr lang="en-PH" dirty="0" smtClean="0"/>
              <a:t>Block buster (60k jobs) </a:t>
            </a:r>
            <a:r>
              <a:rPr lang="en-PH" dirty="0" smtClean="0">
                <a:sym typeface="Wingdings"/>
              </a:rPr>
              <a:t> Netflix (2k jobs)</a:t>
            </a:r>
          </a:p>
          <a:p>
            <a:r>
              <a:rPr lang="en-PH" dirty="0" smtClean="0">
                <a:sym typeface="Wingdings"/>
              </a:rPr>
              <a:t>Kodak  Flickr, Shutterfly</a:t>
            </a:r>
          </a:p>
          <a:p>
            <a:endParaRPr lang="en-PH" dirty="0" smtClean="0">
              <a:sym typeface="Wingdings"/>
            </a:endParaRPr>
          </a:p>
          <a:p>
            <a:endParaRPr lang="en-PH" dirty="0" smtClean="0">
              <a:sym typeface="Wingdings"/>
            </a:endParaRPr>
          </a:p>
          <a:p>
            <a:r>
              <a:rPr lang="en-PH" dirty="0" smtClean="0">
                <a:sym typeface="Wingdings"/>
              </a:rPr>
              <a:t>This is driven</a:t>
            </a:r>
            <a:r>
              <a:rPr lang="en-PH" baseline="0" dirty="0" smtClean="0">
                <a:sym typeface="Wingdings"/>
              </a:rPr>
              <a:t> by Moore’s Law – Since 1965, computer power has roughly doubled and cost has roughly halved every 18-24 months</a:t>
            </a:r>
          </a:p>
          <a:p>
            <a:endParaRPr lang="en-PH" baseline="0" dirty="0" smtClean="0">
              <a:sym typeface="Wingdings"/>
            </a:endParaRPr>
          </a:p>
          <a:p>
            <a:r>
              <a:rPr lang="en-PH" baseline="0" dirty="0" smtClean="0">
                <a:sym typeface="Wingdings"/>
              </a:rPr>
              <a:t>We are linear creatures living in an exponential world</a:t>
            </a:r>
          </a:p>
          <a:p>
            <a:endParaRPr lang="en-PH" baseline="0" dirty="0" smtClean="0">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PH" dirty="0" smtClean="0"/>
              <a:t>In 1980, AT&amp; T hired McKinsey &amp; Co— one of the most prestigious management consulting firms in the world— to predict how many cell phone users there would be in the U.S. in 2000. Based on the large study they conducted, they predicted there would be around 900,000. There were actually about 100 million. So close! Only off by ninety nine million one hundred thousand— a factor of</a:t>
            </a:r>
            <a:r>
              <a:rPr lang="en-PH" baseline="0" dirty="0" smtClean="0"/>
              <a:t> 120</a:t>
            </a:r>
          </a:p>
          <a:p>
            <a:endParaRPr lang="en-PH" dirty="0" smtClean="0">
              <a:sym typeface="Wingdings"/>
            </a:endParaRPr>
          </a:p>
          <a:p>
            <a:endParaRPr lang="en-PH" dirty="0" smtClean="0">
              <a:sym typeface="Wingdings"/>
            </a:endParaRPr>
          </a:p>
          <a:p>
            <a:r>
              <a:rPr lang="en-PH" dirty="0" smtClean="0">
                <a:sym typeface="Wingdings"/>
              </a:rPr>
              <a:t>When the human genome project began in 1990, it took seven years of costly labor and employing the smartest scientists in the field to sequence the first 1% of the human genome. Many critics fought to cancel the project, arguing it would take too long and was too expensive. But instead of taking another seven years to sequence the next 1%, it took a single year. In the next year they doubled again, from 2% to 4%. The trend continued and the project was completed in fifteen years. A project that took seven years to reach one percent completion, was finished in 15 years total. 99% of the project was done in about half that</a:t>
            </a:r>
            <a:r>
              <a:rPr lang="en-PH" baseline="0" dirty="0" smtClean="0">
                <a:sym typeface="Wingdings"/>
              </a:rPr>
              <a:t> time.</a:t>
            </a:r>
          </a:p>
          <a:p>
            <a:endParaRPr lang="en-PH" baseline="0" dirty="0" smtClean="0">
              <a:sym typeface="Wingdings"/>
            </a:endParaRPr>
          </a:p>
          <a:p>
            <a:r>
              <a:rPr lang="en-PH" baseline="0" dirty="0" smtClean="0">
                <a:sym typeface="Wingdings"/>
              </a:rPr>
              <a:t>Again, these were some of the best educated people on Earth – world class scientists and a highly respected consulting firm. Have you adjusted your mental model to incoporate this.</a:t>
            </a:r>
          </a:p>
        </p:txBody>
      </p:sp>
      <p:sp>
        <p:nvSpPr>
          <p:cNvPr id="4" name="Slide Number Placeholder 3"/>
          <p:cNvSpPr>
            <a:spLocks noGrp="1"/>
          </p:cNvSpPr>
          <p:nvPr>
            <p:ph type="sldNum" sz="quarter" idx="10"/>
          </p:nvPr>
        </p:nvSpPr>
        <p:spPr/>
        <p:txBody>
          <a:bodyPr/>
          <a:lstStyle/>
          <a:p>
            <a:fld id="{FF86C591-37CB-864A-8688-600F102F7D60}" type="slidenum">
              <a:rPr lang="en-US" smtClean="0"/>
              <a:t>10</a:t>
            </a:fld>
            <a:endParaRPr lang="en-US"/>
          </a:p>
        </p:txBody>
      </p:sp>
    </p:spTree>
    <p:extLst>
      <p:ext uri="{BB962C8B-B14F-4D97-AF65-F5344CB8AC3E}">
        <p14:creationId xmlns:p14="http://schemas.microsoft.com/office/powerpoint/2010/main" val="84277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F86C591-37CB-864A-8688-600F102F7D60}" type="slidenum">
              <a:rPr lang="en-US" smtClean="0"/>
              <a:t>11</a:t>
            </a:fld>
            <a:endParaRPr lang="en-US"/>
          </a:p>
        </p:txBody>
      </p:sp>
    </p:spTree>
    <p:extLst>
      <p:ext uri="{BB962C8B-B14F-4D97-AF65-F5344CB8AC3E}">
        <p14:creationId xmlns:p14="http://schemas.microsoft.com/office/powerpoint/2010/main" val="160102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The Entrepreneurial Economy (2000ish-???)</a:t>
            </a:r>
          </a:p>
          <a:p>
            <a:r>
              <a:rPr lang="en-PH" dirty="0" smtClean="0"/>
              <a:t>I said</a:t>
            </a:r>
            <a:r>
              <a:rPr lang="en-PH" baseline="0" dirty="0" smtClean="0"/>
              <a:t> earlier that the popular conception of what is going on is that we’re in an economic recession</a:t>
            </a:r>
          </a:p>
          <a:p>
            <a:r>
              <a:rPr lang="en-PH" baseline="0" dirty="0" smtClean="0"/>
              <a:t>What I argue is that we are actually transitioning between two distince economic periods</a:t>
            </a:r>
          </a:p>
          <a:p>
            <a:r>
              <a:rPr lang="en-US" dirty="0" smtClean="0"/>
              <a:t>Work has moved</a:t>
            </a:r>
            <a:r>
              <a:rPr lang="en-US" baseline="0" dirty="0" smtClean="0"/>
              <a:t> from simple </a:t>
            </a:r>
            <a:r>
              <a:rPr lang="en-US" baseline="0" dirty="0" smtClean="0">
                <a:sym typeface="Wingdings"/>
              </a:rPr>
              <a:t> complicated  complex over the past 800 years</a:t>
            </a:r>
          </a:p>
          <a:p>
            <a:r>
              <a:rPr lang="en-US" baseline="0" dirty="0" smtClean="0">
                <a:sym typeface="Wingdings"/>
              </a:rPr>
              <a:t>Moreover, the people that have been the first to make that transition have been the ones who benefitted the most</a:t>
            </a:r>
          </a:p>
          <a:p>
            <a:r>
              <a:rPr lang="en-US" baseline="0" dirty="0" smtClean="0">
                <a:sym typeface="Wingdings"/>
              </a:rPr>
              <a:t>IBM and knowledge</a:t>
            </a:r>
          </a:p>
          <a:p>
            <a:r>
              <a:rPr lang="en-US" baseline="0" dirty="0" smtClean="0">
                <a:sym typeface="Wingdings"/>
              </a:rPr>
              <a:t>We are roughly at the point the entrepreneurial economy that people were in the knowledge </a:t>
            </a:r>
            <a:r>
              <a:rPr lang="en-US" baseline="0" dirty="0" err="1" smtClean="0">
                <a:sym typeface="Wingdings"/>
              </a:rPr>
              <a:t>eocnomy</a:t>
            </a:r>
            <a:r>
              <a:rPr lang="en-US" baseline="0" dirty="0" smtClean="0">
                <a:sym typeface="Wingdings"/>
              </a:rPr>
              <a:t> in the early 20</a:t>
            </a:r>
            <a:r>
              <a:rPr lang="en-US" baseline="30000" dirty="0" smtClean="0">
                <a:sym typeface="Wingdings"/>
              </a:rPr>
              <a:t>th</a:t>
            </a:r>
            <a:r>
              <a:rPr lang="en-US" baseline="0" dirty="0" smtClean="0">
                <a:sym typeface="Wingdings"/>
              </a:rPr>
              <a:t> century</a:t>
            </a:r>
          </a:p>
          <a:p>
            <a:r>
              <a:rPr lang="en-US" baseline="0" dirty="0" smtClean="0">
                <a:sym typeface="Wingdings"/>
              </a:rPr>
              <a:t>It’s more difficult to enter it than it will be in 10 or 20 years, but the rewards are probably as high as they’ll ever be.</a:t>
            </a:r>
            <a:endParaRPr lang="en-US" dirty="0"/>
          </a:p>
        </p:txBody>
      </p:sp>
      <p:sp>
        <p:nvSpPr>
          <p:cNvPr id="4" name="Slide Number Placeholder 3"/>
          <p:cNvSpPr>
            <a:spLocks noGrp="1"/>
          </p:cNvSpPr>
          <p:nvPr>
            <p:ph type="sldNum" sz="quarter" idx="10"/>
          </p:nvPr>
        </p:nvSpPr>
        <p:spPr/>
        <p:txBody>
          <a:bodyPr/>
          <a:lstStyle/>
          <a:p>
            <a:fld id="{FF86C591-37CB-864A-8688-600F102F7D60}" type="slidenum">
              <a:rPr lang="en-US" smtClean="0"/>
              <a:t>16</a:t>
            </a:fld>
            <a:endParaRPr lang="en-US"/>
          </a:p>
        </p:txBody>
      </p:sp>
    </p:spTree>
    <p:extLst>
      <p:ext uri="{BB962C8B-B14F-4D97-AF65-F5344CB8AC3E}">
        <p14:creationId xmlns:p14="http://schemas.microsoft.com/office/powerpoint/2010/main" val="222241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65248"/>
            <a:ext cx="103632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914400" y="3352800"/>
            <a:ext cx="103632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B0D3F1F-BF62-F945-BF71-F0F367510965}"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6776" y="969264"/>
            <a:ext cx="48768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884517" y="510988"/>
            <a:ext cx="48768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399804" y="2130552"/>
            <a:ext cx="48768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49A32BC9-E264-3941-8A82-11741D398152}" type="datetime1">
              <a:rPr lang="en-US" smtClean="0"/>
              <a:t>8/5/15</a:t>
            </a:fld>
            <a:endParaRPr lang="en-PH"/>
          </a:p>
        </p:txBody>
      </p:sp>
      <p:sp>
        <p:nvSpPr>
          <p:cNvPr id="6" name="Footer Placeholder 5"/>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7" name="Slide Number Placeholder 6"/>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151376"/>
            <a:ext cx="10369176"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438400" y="457200"/>
            <a:ext cx="73152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07428" y="5181600"/>
            <a:ext cx="10369176"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46F6496F-2741-DC41-BB37-88B64D21F74C}" type="datetime1">
              <a:rPr lang="en-US" smtClean="0"/>
              <a:t>8/5/15</a:t>
            </a:fld>
            <a:endParaRPr lang="en-PH"/>
          </a:p>
        </p:txBody>
      </p:sp>
      <p:sp>
        <p:nvSpPr>
          <p:cNvPr id="6" name="Footer Placeholder 5"/>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7" name="Slide Number Placeholder 6"/>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914400" y="4155142"/>
            <a:ext cx="10369176"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914400" y="457200"/>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07428" y="5181600"/>
            <a:ext cx="10369176"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CBF4003F-1CA6-5541-AFCC-41BF97F703B8}" type="datetime1">
              <a:rPr lang="en-US" smtClean="0"/>
              <a:t>8/5/15</a:t>
            </a:fld>
            <a:endParaRPr lang="en-PH"/>
          </a:p>
        </p:txBody>
      </p:sp>
      <p:sp>
        <p:nvSpPr>
          <p:cNvPr id="6" name="Footer Placeholder 5"/>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7" name="Slide Number Placeholder 6"/>
          <p:cNvSpPr>
            <a:spLocks noGrp="1"/>
          </p:cNvSpPr>
          <p:nvPr>
            <p:ph type="sldNum" sz="quarter" idx="12"/>
          </p:nvPr>
        </p:nvSpPr>
        <p:spPr/>
        <p:txBody>
          <a:bodyPr/>
          <a:lstStyle/>
          <a:p>
            <a:fld id="{E212373A-0F9A-413F-BE0C-360EB6BE5DFE}" type="slidenum">
              <a:rPr lang="en-PH" smtClean="0"/>
              <a:t>‹#›</a:t>
            </a:fld>
            <a:endParaRPr lang="en-PH"/>
          </a:p>
        </p:txBody>
      </p:sp>
      <p:sp>
        <p:nvSpPr>
          <p:cNvPr id="11" name="Picture Placeholder 2"/>
          <p:cNvSpPr>
            <a:spLocks noGrp="1"/>
          </p:cNvSpPr>
          <p:nvPr>
            <p:ph type="pic" idx="13"/>
          </p:nvPr>
        </p:nvSpPr>
        <p:spPr>
          <a:xfrm>
            <a:off x="914400" y="2455433"/>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4549987" y="457200"/>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4549987" y="2455433"/>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8185573" y="457200"/>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8185573" y="2455433"/>
            <a:ext cx="310896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2FDD1EA-8B4B-154F-A13D-56A7176B7F7A}"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50400" y="533401"/>
            <a:ext cx="21336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533401"/>
            <a:ext cx="80264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9E765722-8067-2D49-AB90-216137A4FE21}"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914401" y="1869141"/>
            <a:ext cx="10361084"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A35F6EF-3EBA-4542-981E-7304E9D82B92}"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67201"/>
            <a:ext cx="103632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14399" y="5257800"/>
            <a:ext cx="10361084"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BD887E1-E151-C147-940B-892BC0E7593B}"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E212373A-0F9A-413F-BE0C-360EB6BE5DFE}" type="slidenum">
              <a:rPr lang="en-PH" smtClean="0"/>
              <a:t>‹#›</a:t>
            </a:fld>
            <a:endParaRPr lang="en-PH"/>
          </a:p>
        </p:txBody>
      </p:sp>
      <p:sp>
        <p:nvSpPr>
          <p:cNvPr id="8" name="Picture Placeholder 7"/>
          <p:cNvSpPr>
            <a:spLocks noGrp="1"/>
          </p:cNvSpPr>
          <p:nvPr>
            <p:ph type="pic" sz="quarter" idx="13"/>
          </p:nvPr>
        </p:nvSpPr>
        <p:spPr>
          <a:xfrm rot="21540000">
            <a:off x="2741595" y="424650"/>
            <a:ext cx="6708812"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1" y="990600"/>
            <a:ext cx="10361084"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1" y="2756648"/>
            <a:ext cx="10361084"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3B87C0-411E-F641-9F13-4897272C8EAD}" type="datetime1">
              <a:rPr lang="en-US" smtClean="0"/>
              <a:t>8/5/15</a:t>
            </a:fld>
            <a:endParaRPr lang="en-PH"/>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1" y="121024"/>
            <a:ext cx="10361084"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914400" y="1760539"/>
            <a:ext cx="481584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459644" y="1760539"/>
            <a:ext cx="481584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52F09CA7-9881-B646-ACB5-9ED57EDAC9B4}" type="datetime1">
              <a:rPr lang="en-US" smtClean="0"/>
              <a:t>8/5/15</a:t>
            </a:fld>
            <a:endParaRPr lang="en-PH"/>
          </a:p>
        </p:txBody>
      </p:sp>
      <p:sp>
        <p:nvSpPr>
          <p:cNvPr id="6" name="Footer Placeholder 5"/>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7" name="Slide Number Placeholder 6"/>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1" y="121024"/>
            <a:ext cx="10361084"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50895"/>
            <a:ext cx="481584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2438400"/>
            <a:ext cx="481584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460701" y="1550895"/>
            <a:ext cx="481584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60701" y="2438400"/>
            <a:ext cx="481584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7E7DF31F-7D4C-0C4E-A258-601E3ADD7493}" type="datetime1">
              <a:rPr lang="en-US" smtClean="0"/>
              <a:t>8/5/15</a:t>
            </a:fld>
            <a:endParaRPr lang="en-PH"/>
          </a:p>
        </p:txBody>
      </p:sp>
      <p:sp>
        <p:nvSpPr>
          <p:cNvPr id="8" name="Footer Placeholder 7"/>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9" name="Slide Number Placeholder 8"/>
          <p:cNvSpPr>
            <a:spLocks noGrp="1"/>
          </p:cNvSpPr>
          <p:nvPr>
            <p:ph type="sldNum" sz="quarter" idx="12"/>
          </p:nvPr>
        </p:nvSpPr>
        <p:spPr/>
        <p:txBody>
          <a:bodyPr/>
          <a:lstStyle/>
          <a:p>
            <a:fld id="{E212373A-0F9A-413F-BE0C-360EB6BE5DFE}" type="slidenum">
              <a:rPr lang="en-PH" smtClean="0"/>
              <a:t>‹#›</a:t>
            </a:fld>
            <a:endParaRPr lang="en-PH"/>
          </a:p>
        </p:txBody>
      </p:sp>
      <p:cxnSp>
        <p:nvCxnSpPr>
          <p:cNvPr id="11" name="Straight Connector 10"/>
          <p:cNvCxnSpPr/>
          <p:nvPr/>
        </p:nvCxnSpPr>
        <p:spPr>
          <a:xfrm>
            <a:off x="1048273" y="2191871"/>
            <a:ext cx="4572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82621" y="2191871"/>
            <a:ext cx="4572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8175768-9F9B-1147-BDC0-592FA0C78B2E}" type="datetime1">
              <a:rPr lang="en-US" smtClean="0"/>
              <a:t>8/5/15</a:t>
            </a:fld>
            <a:endParaRPr lang="en-PH"/>
          </a:p>
        </p:txBody>
      </p:sp>
      <p:sp>
        <p:nvSpPr>
          <p:cNvPr id="4" name="Footer Placeholder 3"/>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5" name="Slide Number Placeholder 4"/>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30B83-551E-2F49-A598-BCB29F993BB4}" type="datetime1">
              <a:rPr lang="en-US" smtClean="0"/>
              <a:t>8/5/15</a:t>
            </a:fld>
            <a:endParaRPr lang="en-PH"/>
          </a:p>
        </p:txBody>
      </p:sp>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4" name="Slide Number Placeholder 3"/>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48768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6400800" y="457201"/>
            <a:ext cx="48768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878540" y="2133601"/>
            <a:ext cx="48768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4A5CF2-3EC5-EF43-A1EF-0348B2643E88}" type="datetime1">
              <a:rPr lang="en-US" smtClean="0"/>
              <a:t>8/5/15</a:t>
            </a:fld>
            <a:endParaRPr lang="en-PH"/>
          </a:p>
        </p:txBody>
      </p:sp>
      <p:sp>
        <p:nvSpPr>
          <p:cNvPr id="6" name="Footer Placeholder 5"/>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7" name="Slide Number Placeholder 6"/>
          <p:cNvSpPr>
            <a:spLocks noGrp="1"/>
          </p:cNvSpPr>
          <p:nvPr>
            <p:ph type="sldNum" sz="quarter" idx="12"/>
          </p:nvPr>
        </p:nvSpPr>
        <p:spPr/>
        <p:txBody>
          <a:bodyPr/>
          <a:lstStyle/>
          <a:p>
            <a:fld id="{E212373A-0F9A-413F-BE0C-360EB6BE5DFE}" type="slidenum">
              <a:rPr lang="en-PH" smtClean="0"/>
              <a:t>‹#›</a:t>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1" y="121024"/>
            <a:ext cx="10361084"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914401" y="1752601"/>
            <a:ext cx="1036108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8827247" y="6356351"/>
            <a:ext cx="28448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43857042-1A98-0D4B-9FE2-8EB9A6A65A64}" type="datetime1">
              <a:rPr lang="en-US" smtClean="0"/>
              <a:t>8/5/15</a:t>
            </a:fld>
            <a:endParaRPr lang="en-PH"/>
          </a:p>
        </p:txBody>
      </p:sp>
      <p:sp>
        <p:nvSpPr>
          <p:cNvPr id="5" name="Footer Placeholder 4"/>
          <p:cNvSpPr>
            <a:spLocks noGrp="1"/>
          </p:cNvSpPr>
          <p:nvPr>
            <p:ph type="ftr" sz="quarter" idx="3"/>
          </p:nvPr>
        </p:nvSpPr>
        <p:spPr>
          <a:xfrm>
            <a:off x="472140" y="6356351"/>
            <a:ext cx="38608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r>
              <a:rPr lang="en-PH" smtClean="0"/>
              <a:t>URL: TaylorPearson.Me     Twitter: @TaylorPearsonMe     Email: taylor@taylorpearson.me </a:t>
            </a:r>
            <a:endParaRPr lang="en-PH"/>
          </a:p>
        </p:txBody>
      </p:sp>
      <p:sp>
        <p:nvSpPr>
          <p:cNvPr id="6" name="Slide Number Placeholder 5"/>
          <p:cNvSpPr>
            <a:spLocks noGrp="1"/>
          </p:cNvSpPr>
          <p:nvPr>
            <p:ph type="sldNum" sz="quarter" idx="4"/>
          </p:nvPr>
        </p:nvSpPr>
        <p:spPr>
          <a:xfrm>
            <a:off x="5638800" y="6356351"/>
            <a:ext cx="9144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E212373A-0F9A-413F-BE0C-360EB6BE5DFE}" type="slidenum">
              <a:rPr lang="en-PH" smtClean="0"/>
              <a:t>‹#›</a:t>
            </a:fld>
            <a:endParaRPr lang="en-PH"/>
          </a:p>
        </p:txBody>
      </p:sp>
    </p:spTree>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sldNum="0" hdr="0" dt="0"/>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jp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jpg"/><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jpg"/><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jpeg"/><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appierhuman.com" TargetMode="External"/><Relationship Id="rId3" Type="http://schemas.openxmlformats.org/officeDocument/2006/relationships/image" Target="../media/image43.jpg"/></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e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www.softwarebyrob.com/2015/03/26/the-stairstep-approach-to-bootstrapping/" TargetMode="External"/><Relationship Id="rId4" Type="http://schemas.openxmlformats.org/officeDocument/2006/relationships/image" Target="../media/image50.jp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The End of Jobs</a:t>
            </a:r>
            <a:endParaRPr lang="en-PH" dirty="0"/>
          </a:p>
        </p:txBody>
      </p:sp>
      <p:sp>
        <p:nvSpPr>
          <p:cNvPr id="3" name="Subtitle 2"/>
          <p:cNvSpPr>
            <a:spLocks noGrp="1"/>
          </p:cNvSpPr>
          <p:nvPr>
            <p:ph type="subTitle" idx="1"/>
          </p:nvPr>
        </p:nvSpPr>
        <p:spPr/>
        <p:txBody>
          <a:bodyPr/>
          <a:lstStyle/>
          <a:p>
            <a:r>
              <a:rPr lang="en-PH" dirty="0" smtClean="0"/>
              <a:t>Money, Meaning and Freedom Without the 9 - 5</a:t>
            </a:r>
            <a:endParaRPr lang="en-PH" dirty="0"/>
          </a:p>
        </p:txBody>
      </p:sp>
      <p:sp>
        <p:nvSpPr>
          <p:cNvPr id="4" name="TextBox 3"/>
          <p:cNvSpPr txBox="1"/>
          <p:nvPr/>
        </p:nvSpPr>
        <p:spPr>
          <a:xfrm>
            <a:off x="4650558" y="3886200"/>
            <a:ext cx="2804342" cy="369332"/>
          </a:xfrm>
          <a:prstGeom prst="rect">
            <a:avLst/>
          </a:prstGeom>
          <a:noFill/>
        </p:spPr>
        <p:txBody>
          <a:bodyPr wrap="square" rtlCol="0">
            <a:spAutoFit/>
          </a:bodyPr>
          <a:lstStyle/>
          <a:p>
            <a:pPr algn="ctr"/>
            <a:r>
              <a:rPr lang="en-US" dirty="0" smtClean="0"/>
              <a:t>Taylor Pearson</a:t>
            </a:r>
          </a:p>
        </p:txBody>
      </p:sp>
      <p:sp>
        <p:nvSpPr>
          <p:cNvPr id="5" name="Footer Placeholder 4"/>
          <p:cNvSpPr>
            <a:spLocks noGrp="1"/>
          </p:cNvSpPr>
          <p:nvPr>
            <p:ph type="ftr" sz="quarter" idx="11"/>
          </p:nvPr>
        </p:nvSpPr>
        <p:spPr>
          <a:xfrm>
            <a:off x="116540" y="6213475"/>
            <a:ext cx="6589060" cy="365125"/>
          </a:xfrm>
        </p:spPr>
        <p:txBody>
          <a:bodyPr/>
          <a:lstStyle/>
          <a:p>
            <a:r>
              <a:rPr lang="en-PH" smtClean="0"/>
              <a:t>URL: TaylorPearson.Me     Twitter: @TaylorPearsonMe     Email: taylor@taylorpearson.me </a:t>
            </a:r>
            <a:endParaRPr lang="en-PH" dirty="0"/>
          </a:p>
        </p:txBody>
      </p:sp>
    </p:spTree>
    <p:extLst>
      <p:ext uri="{BB962C8B-B14F-4D97-AF65-F5344CB8AC3E}">
        <p14:creationId xmlns:p14="http://schemas.microsoft.com/office/powerpoint/2010/main" val="25653099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Picture 8" descr="world-economic-history-587x3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6500"/>
            <a:ext cx="6426200" cy="3393734"/>
          </a:xfrm>
          <a:prstGeom prst="rect">
            <a:avLst/>
          </a:prstGeom>
        </p:spPr>
      </p:pic>
      <p:pic>
        <p:nvPicPr>
          <p:cNvPr id="10" name="Picture 9" descr="Screen Shot 2015-07-29 at 11.23.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348" y="139700"/>
            <a:ext cx="5509352" cy="4483100"/>
          </a:xfrm>
          <a:prstGeom prst="rect">
            <a:avLst/>
          </a:prstGeom>
        </p:spPr>
      </p:pic>
    </p:spTree>
    <p:extLst>
      <p:ext uri="{BB962C8B-B14F-4D97-AF65-F5344CB8AC3E}">
        <p14:creationId xmlns:p14="http://schemas.microsoft.com/office/powerpoint/2010/main" val="23325324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7" name="Picture 6" descr="Edg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1102390"/>
            <a:ext cx="5537200" cy="3939509"/>
          </a:xfrm>
          <a:prstGeom prst="rect">
            <a:avLst/>
          </a:prstGeom>
        </p:spPr>
      </p:pic>
    </p:spTree>
    <p:extLst>
      <p:ext uri="{BB962C8B-B14F-4D97-AF65-F5344CB8AC3E}">
        <p14:creationId xmlns:p14="http://schemas.microsoft.com/office/powerpoint/2010/main" val="5521859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netflix-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485900"/>
            <a:ext cx="5715000" cy="3214688"/>
          </a:xfrm>
          <a:prstGeom prst="rect">
            <a:avLst/>
          </a:prstGeom>
        </p:spPr>
      </p:pic>
      <p:pic>
        <p:nvPicPr>
          <p:cNvPr id="7" name="Picture 6" descr="blockbuster-closing-041210-webjpg-7775ba2fdd8fda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365249"/>
            <a:ext cx="5156200" cy="3430305"/>
          </a:xfrm>
          <a:prstGeom prst="rect">
            <a:avLst/>
          </a:prstGeom>
        </p:spPr>
      </p:pic>
    </p:spTree>
    <p:extLst>
      <p:ext uri="{BB962C8B-B14F-4D97-AF65-F5344CB8AC3E}">
        <p14:creationId xmlns:p14="http://schemas.microsoft.com/office/powerpoint/2010/main" val="235465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dkmb86g_487pr55s2hc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396" y="914400"/>
            <a:ext cx="3264408" cy="4572000"/>
          </a:xfrm>
          <a:prstGeom prst="rect">
            <a:avLst/>
          </a:prstGeom>
        </p:spPr>
      </p:pic>
      <p:pic>
        <p:nvPicPr>
          <p:cNvPr id="7" name="Picture 6" descr="ted-ed-human-gen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032" y="0"/>
            <a:ext cx="7149968" cy="6858000"/>
          </a:xfrm>
          <a:prstGeom prst="rect">
            <a:avLst/>
          </a:prstGeom>
        </p:spPr>
      </p:pic>
    </p:spTree>
    <p:extLst>
      <p:ext uri="{BB962C8B-B14F-4D97-AF65-F5344CB8AC3E}">
        <p14:creationId xmlns:p14="http://schemas.microsoft.com/office/powerpoint/2010/main" val="284323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7" name="Picture 6" descr="20degree-sf-articleLar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699" y="776604"/>
            <a:ext cx="5821947" cy="3871595"/>
          </a:xfrm>
          <a:prstGeom prst="rect">
            <a:avLst/>
          </a:prstGeom>
        </p:spPr>
      </p:pic>
    </p:spTree>
    <p:extLst>
      <p:ext uri="{BB962C8B-B14F-4D97-AF65-F5344CB8AC3E}">
        <p14:creationId xmlns:p14="http://schemas.microsoft.com/office/powerpoint/2010/main" val="40421617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9814860" cy="1111250"/>
          </a:xfrm>
        </p:spPr>
        <p:txBody>
          <a:bodyPr/>
          <a:lstStyle/>
          <a:p>
            <a:pPr algn="ctr"/>
            <a:r>
              <a:rPr lang="en-US" dirty="0" smtClean="0"/>
              <a:t>Why are we at the end of jobs?</a:t>
            </a: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2695405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Picture 8" descr="Screen Shot 2015-07-28 at 10.13.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1473200"/>
            <a:ext cx="6019800" cy="3454400"/>
          </a:xfrm>
          <a:prstGeom prst="rect">
            <a:avLst/>
          </a:prstGeom>
        </p:spPr>
      </p:pic>
    </p:spTree>
    <p:extLst>
      <p:ext uri="{BB962C8B-B14F-4D97-AF65-F5344CB8AC3E}">
        <p14:creationId xmlns:p14="http://schemas.microsoft.com/office/powerpoint/2010/main" val="25764073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8" name="Picture 7" descr="Cynefin_framework_Feb_201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702" y="520700"/>
            <a:ext cx="5650834" cy="5579025"/>
          </a:xfrm>
          <a:prstGeom prst="rect">
            <a:avLst/>
          </a:prstGeom>
        </p:spPr>
      </p:pic>
    </p:spTree>
    <p:extLst>
      <p:ext uri="{BB962C8B-B14F-4D97-AF65-F5344CB8AC3E}">
        <p14:creationId xmlns:p14="http://schemas.microsoft.com/office/powerpoint/2010/main" val="28408342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10005360" cy="1162050"/>
          </a:xfrm>
        </p:spPr>
        <p:txBody>
          <a:bodyPr/>
          <a:lstStyle/>
          <a:p>
            <a:pPr algn="ctr"/>
            <a:r>
              <a:rPr lang="en-US" dirty="0" smtClean="0"/>
              <a:t>Is Entrepreneurship Safer than Ever?</a:t>
            </a: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925268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7-28 at 10.22.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495" y="355600"/>
            <a:ext cx="6136105" cy="5715000"/>
          </a:xfrm>
          <a:prstGeom prst="rect">
            <a:avLst/>
          </a:prstGeom>
        </p:spPr>
      </p:pic>
    </p:spTree>
    <p:extLst>
      <p:ext uri="{BB962C8B-B14F-4D97-AF65-F5344CB8AC3E}">
        <p14:creationId xmlns:p14="http://schemas.microsoft.com/office/powerpoint/2010/main" val="32957702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7" name="Picture 6" descr="2015-internet-trends-report-98-63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1" y="139700"/>
            <a:ext cx="7162800" cy="5377714"/>
          </a:xfrm>
          <a:prstGeom prst="rect">
            <a:avLst/>
          </a:prstGeom>
        </p:spPr>
      </p:pic>
    </p:spTree>
    <p:extLst>
      <p:ext uri="{BB962C8B-B14F-4D97-AF65-F5344CB8AC3E}">
        <p14:creationId xmlns:p14="http://schemas.microsoft.com/office/powerpoint/2010/main" val="17184251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10780060" cy="1162050"/>
          </a:xfrm>
        </p:spPr>
        <p:txBody>
          <a:bodyPr/>
          <a:lstStyle/>
          <a:p>
            <a:pPr algn="ctr"/>
            <a:r>
              <a:rPr lang="en-US" dirty="0" smtClean="0"/>
              <a:t>The Long Tail (or Why Entrepreneurship is More Accessible than Ever)</a:t>
            </a: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1326880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8" name="Picture 7" descr="conceptu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86" y="876300"/>
            <a:ext cx="6745072" cy="4889500"/>
          </a:xfrm>
          <a:prstGeom prst="rect">
            <a:avLst/>
          </a:prstGeom>
        </p:spPr>
      </p:pic>
      <p:pic>
        <p:nvPicPr>
          <p:cNvPr id="2" name="Picture 1" descr="Screen Shot 2015-08-03 at 6.38.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0"/>
            <a:ext cx="4749800" cy="4191000"/>
          </a:xfrm>
          <a:prstGeom prst="rect">
            <a:avLst/>
          </a:prstGeom>
        </p:spPr>
      </p:pic>
    </p:spTree>
    <p:extLst>
      <p:ext uri="{BB962C8B-B14F-4D97-AF65-F5344CB8AC3E}">
        <p14:creationId xmlns:p14="http://schemas.microsoft.com/office/powerpoint/2010/main" val="39913617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7-28 at 10.32.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869949"/>
            <a:ext cx="7289800" cy="4645461"/>
          </a:xfrm>
          <a:prstGeom prst="rect">
            <a:avLst/>
          </a:prstGeom>
        </p:spPr>
      </p:pic>
    </p:spTree>
    <p:extLst>
      <p:ext uri="{BB962C8B-B14F-4D97-AF65-F5344CB8AC3E}">
        <p14:creationId xmlns:p14="http://schemas.microsoft.com/office/powerpoint/2010/main" val="9121691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henryford_gallery_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850" y="101600"/>
            <a:ext cx="6132771" cy="4838700"/>
          </a:xfrm>
          <a:prstGeom prst="rect">
            <a:avLst/>
          </a:prstGeom>
        </p:spPr>
      </p:pic>
    </p:spTree>
    <p:extLst>
      <p:ext uri="{BB962C8B-B14F-4D97-AF65-F5344CB8AC3E}">
        <p14:creationId xmlns:p14="http://schemas.microsoft.com/office/powerpoint/2010/main" val="2643565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7" name="Picture 6" descr="lap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9101"/>
            <a:ext cx="4851943" cy="3098800"/>
          </a:xfrm>
          <a:prstGeom prst="rect">
            <a:avLst/>
          </a:prstGeom>
        </p:spPr>
      </p:pic>
      <p:pic>
        <p:nvPicPr>
          <p:cNvPr id="8" name="Picture 7" descr="map_of_the_internet_by_tophthetomboy-d348wf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280" y="0"/>
            <a:ext cx="7586720" cy="4191000"/>
          </a:xfrm>
          <a:prstGeom prst="rect">
            <a:avLst/>
          </a:prstGeom>
        </p:spPr>
      </p:pic>
    </p:spTree>
    <p:extLst>
      <p:ext uri="{BB962C8B-B14F-4D97-AF65-F5344CB8AC3E}">
        <p14:creationId xmlns:p14="http://schemas.microsoft.com/office/powerpoint/2010/main" val="361158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7-28 at 10.32.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49" y="361950"/>
            <a:ext cx="7308851" cy="4592025"/>
          </a:xfrm>
          <a:prstGeom prst="rect">
            <a:avLst/>
          </a:prstGeom>
        </p:spPr>
      </p:pic>
    </p:spTree>
    <p:extLst>
      <p:ext uri="{BB962C8B-B14F-4D97-AF65-F5344CB8AC3E}">
        <p14:creationId xmlns:p14="http://schemas.microsoft.com/office/powerpoint/2010/main" val="30141818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2236723347_6480d57ed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599" y="635000"/>
            <a:ext cx="5886979" cy="3390900"/>
          </a:xfrm>
          <a:prstGeom prst="rect">
            <a:avLst/>
          </a:prstGeom>
        </p:spPr>
      </p:pic>
      <p:pic>
        <p:nvPicPr>
          <p:cNvPr id="7" name="Picture 6" descr="101024AustinTexas-400x7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01" y="0"/>
            <a:ext cx="3269504" cy="6261100"/>
          </a:xfrm>
          <a:prstGeom prst="rect">
            <a:avLst/>
          </a:prstGeom>
        </p:spPr>
      </p:pic>
    </p:spTree>
    <p:extLst>
      <p:ext uri="{BB962C8B-B14F-4D97-AF65-F5344CB8AC3E}">
        <p14:creationId xmlns:p14="http://schemas.microsoft.com/office/powerpoint/2010/main" val="2179106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5rp1r44m7qkbuf1r4hv.jpeg"/>
          <p:cNvPicPr>
            <a:picLocks noGrp="1" noChangeAspect="1"/>
          </p:cNvPicPr>
          <p:nvPr>
            <p:ph idx="1"/>
          </p:nvPr>
        </p:nvPicPr>
        <p:blipFill>
          <a:blip r:embed="rId2">
            <a:extLst>
              <a:ext uri="{28A0092B-C50C-407E-A947-70E740481C1C}">
                <a14:useLocalDpi xmlns:a14="http://schemas.microsoft.com/office/drawing/2010/main" val="0"/>
              </a:ext>
            </a:extLst>
          </a:blip>
          <a:srcRect l="6987" r="6987"/>
          <a:stretch>
            <a:fillRect/>
          </a:stretch>
        </p:blipFill>
        <p:spPr>
          <a:xfrm>
            <a:off x="956272" y="1346200"/>
            <a:ext cx="3336328" cy="3878264"/>
          </a:xfrm>
        </p:spPr>
      </p:pic>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8" name="Picture 7" descr="Wordpress-start-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0" y="0"/>
            <a:ext cx="6350000" cy="4533900"/>
          </a:xfrm>
          <a:prstGeom prst="rect">
            <a:avLst/>
          </a:prstGeom>
        </p:spPr>
      </p:pic>
    </p:spTree>
    <p:extLst>
      <p:ext uri="{BB962C8B-B14F-4D97-AF65-F5344CB8AC3E}">
        <p14:creationId xmlns:p14="http://schemas.microsoft.com/office/powerpoint/2010/main" val="91865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2" name="Picture 1" descr="Screen Shot 2015-08-03 at 10.26.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9600"/>
            <a:ext cx="5524500" cy="3794741"/>
          </a:xfrm>
          <a:prstGeom prst="rect">
            <a:avLst/>
          </a:prstGeom>
        </p:spPr>
      </p:pic>
      <p:pic>
        <p:nvPicPr>
          <p:cNvPr id="3" name="Picture 2" descr="Screen Shot 2015-08-03 at 10.26.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750" y="596900"/>
            <a:ext cx="5607050" cy="3355840"/>
          </a:xfrm>
          <a:prstGeom prst="rect">
            <a:avLst/>
          </a:prstGeom>
        </p:spPr>
      </p:pic>
    </p:spTree>
    <p:extLst>
      <p:ext uri="{BB962C8B-B14F-4D97-AF65-F5344CB8AC3E}">
        <p14:creationId xmlns:p14="http://schemas.microsoft.com/office/powerpoint/2010/main" val="31312415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ailorssongsandseashanties_hpo6007.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3400" y="508000"/>
            <a:ext cx="5308600" cy="5308600"/>
          </a:xfrm>
          <a:prstGeom prst="rect">
            <a:avLst/>
          </a:prstGeom>
        </p:spPr>
      </p:pic>
    </p:spTree>
    <p:extLst>
      <p:ext uri="{BB962C8B-B14F-4D97-AF65-F5344CB8AC3E}">
        <p14:creationId xmlns:p14="http://schemas.microsoft.com/office/powerpoint/2010/main" val="273734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5" name="Picture 4" descr="B0UdF07CQAAlDt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2922908"/>
            <a:ext cx="5892800" cy="3935092"/>
          </a:xfrm>
          <a:prstGeom prst="rect">
            <a:avLst/>
          </a:prstGeom>
        </p:spPr>
      </p:pic>
      <p:pic>
        <p:nvPicPr>
          <p:cNvPr id="6" name="Picture 5" descr="Im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43600" cy="4445000"/>
          </a:xfrm>
          <a:prstGeom prst="rect">
            <a:avLst/>
          </a:prstGeom>
        </p:spPr>
      </p:pic>
    </p:spTree>
    <p:extLst>
      <p:ext uri="{BB962C8B-B14F-4D97-AF65-F5344CB8AC3E}">
        <p14:creationId xmlns:p14="http://schemas.microsoft.com/office/powerpoint/2010/main" val="26688447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10348260" cy="1162050"/>
          </a:xfrm>
        </p:spPr>
        <p:txBody>
          <a:bodyPr/>
          <a:lstStyle/>
          <a:p>
            <a:pPr algn="ctr"/>
            <a:r>
              <a:rPr lang="en-US" dirty="0" smtClean="0"/>
              <a:t>Is entrepreneurship more profitable than ever?</a:t>
            </a: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385492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escape-the-c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00" y="0"/>
            <a:ext cx="8255000" cy="6191250"/>
          </a:xfrm>
          <a:prstGeom prst="rect">
            <a:avLst/>
          </a:prstGeom>
        </p:spPr>
      </p:pic>
    </p:spTree>
    <p:extLst>
      <p:ext uri="{BB962C8B-B14F-4D97-AF65-F5344CB8AC3E}">
        <p14:creationId xmlns:p14="http://schemas.microsoft.com/office/powerpoint/2010/main" val="24022217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7-29 at 11.19.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100" y="2660650"/>
            <a:ext cx="7010400" cy="1485900"/>
          </a:xfrm>
          <a:prstGeom prst="rect">
            <a:avLst/>
          </a:prstGeom>
        </p:spPr>
      </p:pic>
    </p:spTree>
    <p:extLst>
      <p:ext uri="{BB962C8B-B14F-4D97-AF65-F5344CB8AC3E}">
        <p14:creationId xmlns:p14="http://schemas.microsoft.com/office/powerpoint/2010/main" val="16111978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38458-004-59FAE2C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431800"/>
            <a:ext cx="4775200" cy="5715000"/>
          </a:xfrm>
          <a:prstGeom prst="rect">
            <a:avLst/>
          </a:prstGeom>
        </p:spPr>
      </p:pic>
    </p:spTree>
    <p:extLst>
      <p:ext uri="{BB962C8B-B14F-4D97-AF65-F5344CB8AC3E}">
        <p14:creationId xmlns:p14="http://schemas.microsoft.com/office/powerpoint/2010/main" val="13525418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7-29 at 11.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957" y="546100"/>
            <a:ext cx="6561474" cy="5575300"/>
          </a:xfrm>
          <a:prstGeom prst="rect">
            <a:avLst/>
          </a:prstGeom>
        </p:spPr>
      </p:pic>
    </p:spTree>
    <p:extLst>
      <p:ext uri="{BB962C8B-B14F-4D97-AF65-F5344CB8AC3E}">
        <p14:creationId xmlns:p14="http://schemas.microsoft.com/office/powerpoint/2010/main" val="33448165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Content Placeholder 8" descr="hqdefault.jpg"/>
          <p:cNvPicPr>
            <a:picLocks noGrp="1" noChangeAspect="1"/>
          </p:cNvPicPr>
          <p:nvPr>
            <p:ph idx="1"/>
          </p:nvPr>
        </p:nvPicPr>
        <p:blipFill>
          <a:blip r:embed="rId2">
            <a:extLst>
              <a:ext uri="{28A0092B-C50C-407E-A947-70E740481C1C}">
                <a14:useLocalDpi xmlns:a14="http://schemas.microsoft.com/office/drawing/2010/main" val="0"/>
              </a:ext>
            </a:extLst>
          </a:blip>
          <a:srcRect l="17740" r="17740"/>
          <a:stretch>
            <a:fillRect/>
          </a:stretch>
        </p:blipFill>
        <p:spPr>
          <a:xfrm>
            <a:off x="3822700" y="330202"/>
            <a:ext cx="4584700" cy="5329416"/>
          </a:xfrm>
        </p:spPr>
      </p:pic>
    </p:spTree>
    <p:extLst>
      <p:ext uri="{BB962C8B-B14F-4D97-AF65-F5344CB8AC3E}">
        <p14:creationId xmlns:p14="http://schemas.microsoft.com/office/powerpoint/2010/main" val="17248901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83188" y="4540837"/>
            <a:ext cx="1466299" cy="276999"/>
          </a:xfrm>
          <a:prstGeom prst="rect">
            <a:avLst/>
          </a:prstGeom>
          <a:noFill/>
        </p:spPr>
        <p:txBody>
          <a:bodyPr wrap="none" rtlCol="0">
            <a:spAutoFit/>
          </a:bodyPr>
          <a:lstStyle/>
          <a:p>
            <a:r>
              <a:rPr lang="en-PH" sz="1200" dirty="0" smtClean="0">
                <a:hlinkClick r:id="rId2" action="ppaction://hlinkfile"/>
              </a:rPr>
              <a:t>happierhuman.com</a:t>
            </a:r>
            <a:endParaRPr lang="en-PH" sz="1200" dirty="0"/>
          </a:p>
        </p:txBody>
      </p:sp>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Picture 8" descr="ev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602" y="368300"/>
            <a:ext cx="5232611" cy="5321300"/>
          </a:xfrm>
          <a:prstGeom prst="rect">
            <a:avLst/>
          </a:prstGeom>
        </p:spPr>
      </p:pic>
    </p:spTree>
    <p:extLst>
      <p:ext uri="{BB962C8B-B14F-4D97-AF65-F5344CB8AC3E}">
        <p14:creationId xmlns:p14="http://schemas.microsoft.com/office/powerpoint/2010/main" val="39449284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blackberry-curve-9300-29g1-8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1" y="571500"/>
            <a:ext cx="4927600" cy="3695700"/>
          </a:xfrm>
          <a:prstGeom prst="rect">
            <a:avLst/>
          </a:prstGeom>
        </p:spPr>
      </p:pic>
      <p:pic>
        <p:nvPicPr>
          <p:cNvPr id="7" name="Picture 6" descr="iphone6-plus-box-space-gray-2014.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70" y="393700"/>
            <a:ext cx="4387156" cy="5461000"/>
          </a:xfrm>
          <a:prstGeom prst="rect">
            <a:avLst/>
          </a:prstGeom>
        </p:spPr>
      </p:pic>
    </p:spTree>
    <p:extLst>
      <p:ext uri="{BB962C8B-B14F-4D97-AF65-F5344CB8AC3E}">
        <p14:creationId xmlns:p14="http://schemas.microsoft.com/office/powerpoint/2010/main" val="8329938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0910_peter-thiel-sept-2014_1024x576.jpg"/>
          <p:cNvPicPr>
            <a:picLocks noGrp="1" noChangeAspect="1"/>
          </p:cNvPicPr>
          <p:nvPr>
            <p:ph idx="1"/>
          </p:nvPr>
        </p:nvPicPr>
        <p:blipFill>
          <a:blip r:embed="rId3">
            <a:extLst>
              <a:ext uri="{28A0092B-C50C-407E-A947-70E740481C1C}">
                <a14:useLocalDpi xmlns:a14="http://schemas.microsoft.com/office/drawing/2010/main" val="0"/>
              </a:ext>
            </a:extLst>
          </a:blip>
          <a:srcRect l="25805" r="25805"/>
          <a:stretch>
            <a:fillRect/>
          </a:stretch>
        </p:blipFill>
        <p:spPr>
          <a:xfrm>
            <a:off x="6337300" y="152401"/>
            <a:ext cx="4315509" cy="5016499"/>
          </a:xfrm>
        </p:spPr>
      </p:pic>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150518_r26512-86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1" y="241300"/>
            <a:ext cx="3924300" cy="5444116"/>
          </a:xfrm>
          <a:prstGeom prst="rect">
            <a:avLst/>
          </a:prstGeom>
        </p:spPr>
      </p:pic>
    </p:spTree>
    <p:extLst>
      <p:ext uri="{BB962C8B-B14F-4D97-AF65-F5344CB8AC3E}">
        <p14:creationId xmlns:p14="http://schemas.microsoft.com/office/powerpoint/2010/main" val="2426419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Screen Shot 2015-08-03 at 11.13.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49" y="914400"/>
            <a:ext cx="5334750" cy="5307852"/>
          </a:xfrm>
          <a:prstGeom prst="rect">
            <a:avLst/>
          </a:prstGeom>
        </p:spPr>
      </p:pic>
      <p:pic>
        <p:nvPicPr>
          <p:cNvPr id="7" name="Picture 6" descr="Screen Shot 2015-08-03 at 11.14.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0" y="927100"/>
            <a:ext cx="5321300" cy="5321300"/>
          </a:xfrm>
          <a:prstGeom prst="rect">
            <a:avLst/>
          </a:prstGeom>
        </p:spPr>
      </p:pic>
      <p:sp>
        <p:nvSpPr>
          <p:cNvPr id="2" name="TextBox 1"/>
          <p:cNvSpPr txBox="1"/>
          <p:nvPr/>
        </p:nvSpPr>
        <p:spPr>
          <a:xfrm>
            <a:off x="4483100" y="241300"/>
            <a:ext cx="2492990" cy="646331"/>
          </a:xfrm>
          <a:prstGeom prst="rect">
            <a:avLst/>
          </a:prstGeom>
          <a:noFill/>
        </p:spPr>
        <p:txBody>
          <a:bodyPr wrap="none" rtlCol="0">
            <a:spAutoFit/>
          </a:bodyPr>
          <a:lstStyle/>
          <a:p>
            <a:r>
              <a:rPr lang="en-US" sz="3600" dirty="0" smtClean="0"/>
              <a:t>Career Risk</a:t>
            </a:r>
            <a:endParaRPr lang="en-US" sz="3600" dirty="0"/>
          </a:p>
        </p:txBody>
      </p:sp>
    </p:spTree>
    <p:extLst>
      <p:ext uri="{BB962C8B-B14F-4D97-AF65-F5344CB8AC3E}">
        <p14:creationId xmlns:p14="http://schemas.microsoft.com/office/powerpoint/2010/main" val="39994394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3" name="Picture 2" descr="Screen-Shot-2014-06-29-at-8.31.05-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300" y="393700"/>
            <a:ext cx="6083300" cy="3860436"/>
          </a:xfrm>
          <a:prstGeom prst="rect">
            <a:avLst/>
          </a:prstGeom>
        </p:spPr>
      </p:pic>
      <p:pic>
        <p:nvPicPr>
          <p:cNvPr id="5" name="Picture 4" descr="10424296_10153405715303569_6124758605544830877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571499"/>
            <a:ext cx="4800600" cy="3603357"/>
          </a:xfrm>
          <a:prstGeom prst="rect">
            <a:avLst/>
          </a:prstGeom>
        </p:spPr>
      </p:pic>
    </p:spTree>
    <p:extLst>
      <p:ext uri="{BB962C8B-B14F-4D97-AF65-F5344CB8AC3E}">
        <p14:creationId xmlns:p14="http://schemas.microsoft.com/office/powerpoint/2010/main" val="11069459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540" y="971550"/>
            <a:ext cx="10284760" cy="1162050"/>
          </a:xfrm>
        </p:spPr>
        <p:txBody>
          <a:bodyPr/>
          <a:lstStyle/>
          <a:p>
            <a:pPr algn="ctr"/>
            <a:r>
              <a:rPr lang="en-US" dirty="0" smtClean="0"/>
              <a:t>What are the paths into Entrepreneurship?</a:t>
            </a: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75888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3049" y="5318479"/>
            <a:ext cx="3740275" cy="276999"/>
          </a:xfrm>
          <a:prstGeom prst="rect">
            <a:avLst/>
          </a:prstGeom>
          <a:noFill/>
        </p:spPr>
        <p:txBody>
          <a:bodyPr wrap="square" rtlCol="0">
            <a:spAutoFit/>
          </a:bodyPr>
          <a:lstStyle/>
          <a:p>
            <a:r>
              <a:rPr lang="en-PH" sz="1200" dirty="0" smtClean="0">
                <a:hlinkClick r:id="rId3"/>
              </a:rPr>
              <a:t>softwarebyrob.com</a:t>
            </a:r>
            <a:endParaRPr lang="en-PH" sz="1200" dirty="0"/>
          </a:p>
        </p:txBody>
      </p:sp>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Picture 8" descr="the-stairstep-approach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700" y="545677"/>
            <a:ext cx="7559898" cy="5651923"/>
          </a:xfrm>
          <a:prstGeom prst="rect">
            <a:avLst/>
          </a:prstGeom>
        </p:spPr>
      </p:pic>
    </p:spTree>
    <p:extLst>
      <p:ext uri="{BB962C8B-B14F-4D97-AF65-F5344CB8AC3E}">
        <p14:creationId xmlns:p14="http://schemas.microsoft.com/office/powerpoint/2010/main" val="32490275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9" name="Content Placeholder 8" descr="portrait_bf.jpg"/>
          <p:cNvPicPr>
            <a:picLocks noGrp="1" noChangeAspect="1"/>
          </p:cNvPicPr>
          <p:nvPr>
            <p:ph idx="1"/>
          </p:nvPr>
        </p:nvPicPr>
        <p:blipFill>
          <a:blip r:embed="rId3" cstate="print">
            <a:extLst>
              <a:ext uri="{28A0092B-C50C-407E-A947-70E740481C1C}">
                <a14:useLocalDpi xmlns:a14="http://schemas.microsoft.com/office/drawing/2010/main" val="0"/>
              </a:ext>
            </a:extLst>
          </a:blip>
          <a:srcRect l="6769" r="6769"/>
          <a:stretch>
            <a:fillRect/>
          </a:stretch>
        </p:blipFill>
        <p:spPr>
          <a:xfrm>
            <a:off x="3717548" y="495299"/>
            <a:ext cx="4854951" cy="5643565"/>
          </a:xfrm>
        </p:spPr>
      </p:pic>
    </p:spTree>
    <p:extLst>
      <p:ext uri="{BB962C8B-B14F-4D97-AF65-F5344CB8AC3E}">
        <p14:creationId xmlns:p14="http://schemas.microsoft.com/office/powerpoint/2010/main" val="3333620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The End of Jobs</a:t>
            </a:r>
            <a:endParaRPr lang="en-PH" dirty="0"/>
          </a:p>
        </p:txBody>
      </p:sp>
      <p:sp>
        <p:nvSpPr>
          <p:cNvPr id="3" name="Subtitle 2"/>
          <p:cNvSpPr>
            <a:spLocks noGrp="1"/>
          </p:cNvSpPr>
          <p:nvPr>
            <p:ph type="subTitle" idx="1"/>
          </p:nvPr>
        </p:nvSpPr>
        <p:spPr/>
        <p:txBody>
          <a:bodyPr/>
          <a:lstStyle/>
          <a:p>
            <a:r>
              <a:rPr lang="en-PH" dirty="0" smtClean="0"/>
              <a:t>Money, Meaning and Freedom Without the 9 - 5</a:t>
            </a:r>
            <a:endParaRPr lang="en-PH" dirty="0"/>
          </a:p>
        </p:txBody>
      </p:sp>
      <p:sp>
        <p:nvSpPr>
          <p:cNvPr id="4" name="TextBox 3"/>
          <p:cNvSpPr txBox="1"/>
          <p:nvPr/>
        </p:nvSpPr>
        <p:spPr>
          <a:xfrm>
            <a:off x="4650558" y="3886200"/>
            <a:ext cx="2804342" cy="369332"/>
          </a:xfrm>
          <a:prstGeom prst="rect">
            <a:avLst/>
          </a:prstGeom>
          <a:noFill/>
        </p:spPr>
        <p:txBody>
          <a:bodyPr wrap="square" rtlCol="0">
            <a:spAutoFit/>
          </a:bodyPr>
          <a:lstStyle/>
          <a:p>
            <a:pPr algn="ctr"/>
            <a:r>
              <a:rPr lang="en-US" dirty="0" smtClean="0"/>
              <a:t>Taylor Pearson</a:t>
            </a:r>
          </a:p>
        </p:txBody>
      </p:sp>
      <p:sp>
        <p:nvSpPr>
          <p:cNvPr id="5" name="Footer Placeholder 4"/>
          <p:cNvSpPr>
            <a:spLocks noGrp="1"/>
          </p:cNvSpPr>
          <p:nvPr>
            <p:ph type="ftr" sz="quarter" idx="11"/>
          </p:nvPr>
        </p:nvSpPr>
        <p:spPr>
          <a:xfrm>
            <a:off x="1460500" y="5029201"/>
            <a:ext cx="11277600" cy="1536700"/>
          </a:xfrm>
        </p:spPr>
        <p:txBody>
          <a:bodyPr/>
          <a:lstStyle/>
          <a:p>
            <a:r>
              <a:rPr lang="en-PH" sz="2000" dirty="0" smtClean="0"/>
              <a:t>URL: TaylorPearson.Me   Twitter: @TaylorPearsonMe   Email: taylor@taylorpearson.me </a:t>
            </a:r>
            <a:endParaRPr lang="en-PH" sz="2000" dirty="0"/>
          </a:p>
        </p:txBody>
      </p:sp>
    </p:spTree>
    <p:extLst>
      <p:ext uri="{BB962C8B-B14F-4D97-AF65-F5344CB8AC3E}">
        <p14:creationId xmlns:p14="http://schemas.microsoft.com/office/powerpoint/2010/main" val="38657388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PH" smtClean="0"/>
              <a:t>URL: TaylorPearson.Me     Twitter: @TaylorPearsonMe     Email: taylor@taylorpearson.me </a:t>
            </a:r>
            <a:endParaRPr lang="en-PH"/>
          </a:p>
        </p:txBody>
      </p:sp>
      <p:sp>
        <p:nvSpPr>
          <p:cNvPr id="3" name="Rectangle 2"/>
          <p:cNvSpPr/>
          <p:nvPr/>
        </p:nvSpPr>
        <p:spPr>
          <a:xfrm>
            <a:off x="2197100" y="1795840"/>
            <a:ext cx="7708900" cy="3170099"/>
          </a:xfrm>
          <a:prstGeom prst="rect">
            <a:avLst/>
          </a:prstGeom>
        </p:spPr>
        <p:txBody>
          <a:bodyPr wrap="square">
            <a:spAutoFit/>
          </a:bodyPr>
          <a:lstStyle/>
          <a:p>
            <a:pPr algn="ctr"/>
            <a:r>
              <a:rPr lang="en-US" sz="4000" dirty="0" smtClean="0"/>
              <a:t>Jobs </a:t>
            </a:r>
            <a:r>
              <a:rPr lang="en-US" sz="4000" dirty="0"/>
              <a:t>are getting more competitive and less profitable while entrepreneurship is more accessible, safer and profitable than ever</a:t>
            </a:r>
            <a:r>
              <a:rPr lang="en-US" sz="4000" dirty="0" smtClean="0"/>
              <a:t>.</a:t>
            </a:r>
            <a:endParaRPr lang="en-US" sz="4000" dirty="0"/>
          </a:p>
        </p:txBody>
      </p:sp>
    </p:spTree>
    <p:extLst>
      <p:ext uri="{BB962C8B-B14F-4D97-AF65-F5344CB8AC3E}">
        <p14:creationId xmlns:p14="http://schemas.microsoft.com/office/powerpoint/2010/main" val="3600938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3" name="Picture 2" descr="imag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752600"/>
            <a:ext cx="5473700" cy="3065272"/>
          </a:xfrm>
          <a:prstGeom prst="rect">
            <a:avLst/>
          </a:prstGeom>
        </p:spPr>
      </p:pic>
    </p:spTree>
    <p:extLst>
      <p:ext uri="{BB962C8B-B14F-4D97-AF65-F5344CB8AC3E}">
        <p14:creationId xmlns:p14="http://schemas.microsoft.com/office/powerpoint/2010/main" val="129346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740" y="2000250"/>
            <a:ext cx="10462560" cy="1162050"/>
          </a:xfrm>
        </p:spPr>
        <p:txBody>
          <a:bodyPr/>
          <a:lstStyle/>
          <a:p>
            <a:pPr algn="ctr"/>
            <a:r>
              <a:rPr lang="en-US" dirty="0">
                <a:latin typeface="Calisto MT (Headings)"/>
                <a:cs typeface="Calisto MT (Headings)"/>
              </a:rPr>
              <a:t>Have We Reached the End of Jobs? </a:t>
            </a:r>
            <a:br>
              <a:rPr lang="en-US" dirty="0">
                <a:latin typeface="Calisto MT (Headings)"/>
                <a:cs typeface="Calisto MT (Headings)"/>
              </a:rPr>
            </a:br>
            <a:endParaRPr lang="en-US" dirty="0"/>
          </a:p>
        </p:txBody>
      </p:sp>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spTree>
    <p:extLst>
      <p:ext uri="{BB962C8B-B14F-4D97-AF65-F5344CB8AC3E}">
        <p14:creationId xmlns:p14="http://schemas.microsoft.com/office/powerpoint/2010/main" val="283175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benthan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700"/>
            <a:ext cx="5638800" cy="3810000"/>
          </a:xfrm>
          <a:prstGeom prst="rect">
            <a:avLst/>
          </a:prstGeom>
        </p:spPr>
      </p:pic>
      <p:pic>
        <p:nvPicPr>
          <p:cNvPr id="7" name="Picture 6" descr="Cho-Ben-Thanh-Di-du-lich-Ho-Chi-Minh-Du-lich-Viet-Nam-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3793" y="355600"/>
            <a:ext cx="6358207" cy="3568700"/>
          </a:xfrm>
          <a:prstGeom prst="rect">
            <a:avLst/>
          </a:prstGeom>
        </p:spPr>
      </p:pic>
    </p:spTree>
    <p:extLst>
      <p:ext uri="{BB962C8B-B14F-4D97-AF65-F5344CB8AC3E}">
        <p14:creationId xmlns:p14="http://schemas.microsoft.com/office/powerpoint/2010/main" val="6513010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PH" smtClean="0"/>
              <a:t>URL: TaylorPearson.Me     Twitter: @TaylorPearsonMe     Email: taylor@taylorpearson.me </a:t>
            </a:r>
            <a:endParaRPr lang="en-PH"/>
          </a:p>
        </p:txBody>
      </p:sp>
      <p:pic>
        <p:nvPicPr>
          <p:cNvPr id="6" name="Picture 5" descr="Computer Lab in North Vietnam Gia Dinh ong Nguyen Bach Hai 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100" y="1183640"/>
            <a:ext cx="5283200" cy="4226560"/>
          </a:xfrm>
          <a:prstGeom prst="rect">
            <a:avLst/>
          </a:prstGeom>
        </p:spPr>
      </p:pic>
    </p:spTree>
    <p:extLst>
      <p:ext uri="{BB962C8B-B14F-4D97-AF65-F5344CB8AC3E}">
        <p14:creationId xmlns:p14="http://schemas.microsoft.com/office/powerpoint/2010/main" val="2347821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316747</TotalTime>
  <Words>2567</Words>
  <Application>Microsoft Macintosh PowerPoint</Application>
  <PresentationFormat>Custom</PresentationFormat>
  <Paragraphs>201</Paragraphs>
  <Slides>43</Slides>
  <Notes>23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Story</vt:lpstr>
      <vt:lpstr>The End of Jobs</vt:lpstr>
      <vt:lpstr>PowerPoint Presentation</vt:lpstr>
      <vt:lpstr>PowerPoint Presentation</vt:lpstr>
      <vt:lpstr>PowerPoint Presentation</vt:lpstr>
      <vt:lpstr>PowerPoint Presentation</vt:lpstr>
      <vt:lpstr>PowerPoint Presentation</vt:lpstr>
      <vt:lpstr>Have We Reached the End of Jobs?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are we at the end of jobs?</vt:lpstr>
      <vt:lpstr>PowerPoint Presentation</vt:lpstr>
      <vt:lpstr>PowerPoint Presentation</vt:lpstr>
      <vt:lpstr>Is Entrepreneurship Safer than Ever?</vt:lpstr>
      <vt:lpstr>PowerPoint Presentation</vt:lpstr>
      <vt:lpstr>The Long Tail (or Why Entrepreneurship is More Accessible than 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entrepreneurship more profitable than 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paths into Entrepreneurship?</vt:lpstr>
      <vt:lpstr>PowerPoint Presentation</vt:lpstr>
      <vt:lpstr>PowerPoint Presentation</vt:lpstr>
      <vt:lpstr>The End of Jobs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Semilla</dc:creator>
  <cp:lastModifiedBy>Taylor Pearson</cp:lastModifiedBy>
  <cp:revision>64</cp:revision>
  <dcterms:created xsi:type="dcterms:W3CDTF">2015-07-15T20:09:59Z</dcterms:created>
  <dcterms:modified xsi:type="dcterms:W3CDTF">2015-08-05T17:05:44Z</dcterms:modified>
</cp:coreProperties>
</file>